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6" r:id="rId2"/>
    <p:sldId id="277" r:id="rId3"/>
    <p:sldId id="264" r:id="rId4"/>
    <p:sldId id="288" r:id="rId5"/>
    <p:sldId id="263" r:id="rId6"/>
    <p:sldId id="285" r:id="rId7"/>
    <p:sldId id="271" r:id="rId8"/>
    <p:sldId id="287" r:id="rId9"/>
    <p:sldId id="289" r:id="rId10"/>
    <p:sldId id="290" r:id="rId11"/>
    <p:sldId id="286" r:id="rId12"/>
    <p:sldId id="273" r:id="rId13"/>
    <p:sldId id="297" r:id="rId14"/>
    <p:sldId id="292" r:id="rId15"/>
    <p:sldId id="293" r:id="rId16"/>
    <p:sldId id="294" r:id="rId17"/>
    <p:sldId id="274" r:id="rId18"/>
    <p:sldId id="275" r:id="rId19"/>
    <p:sldId id="276" r:id="rId20"/>
    <p:sldId id="272" r:id="rId21"/>
  </p:sldIdLst>
  <p:sldSz cx="9144000" cy="6858000" type="screen4x3"/>
  <p:notesSz cx="6797675"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70" d="100"/>
          <a:sy n="70" d="100"/>
        </p:scale>
        <p:origin x="-5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G:\SURESH%20DATA\DATA\E%20C%20Meetings\18th%20EC%20Meeting%20-%204th%20May%202015\Exp%20&amp;%20Assurance%20Table.xlsx" TargetMode="External"/><Relationship Id="rId1" Type="http://schemas.openxmlformats.org/officeDocument/2006/relationships/image" Target="../media/image20.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latin typeface="Times New Roman" pitchFamily="18" charset="0"/>
                <a:cs typeface="Times New Roman" pitchFamily="18" charset="0"/>
              </a:defRPr>
            </a:pPr>
            <a:r>
              <a:rPr lang="en-US">
                <a:latin typeface="Times New Roman" pitchFamily="18" charset="0"/>
                <a:cs typeface="Times New Roman" pitchFamily="18" charset="0"/>
              </a:rPr>
              <a:t>Cancer</a:t>
            </a:r>
            <a:r>
              <a:rPr lang="en-US" baseline="0">
                <a:latin typeface="Times New Roman" pitchFamily="18" charset="0"/>
                <a:cs typeface="Times New Roman" pitchFamily="18" charset="0"/>
              </a:rPr>
              <a:t> - Age &amp; Gender wise</a:t>
            </a:r>
            <a:endParaRPr lang="en-US">
              <a:latin typeface="Times New Roman" pitchFamily="18" charset="0"/>
              <a:cs typeface="Times New Roman" pitchFamily="18" charset="0"/>
            </a:endParaRPr>
          </a:p>
        </c:rich>
      </c:tx>
      <c:layout/>
      <c:overlay val="0"/>
    </c:title>
    <c:autoTitleDeleted val="0"/>
    <c:view3D>
      <c:rotX val="15"/>
      <c:rotY val="50"/>
      <c:rAngAx val="1"/>
    </c:view3D>
    <c:floor>
      <c:thickness val="0"/>
    </c:floor>
    <c:sideWall>
      <c:thickness val="0"/>
    </c:sideWall>
    <c:backWall>
      <c:thickness val="0"/>
    </c:backWall>
    <c:plotArea>
      <c:layout/>
      <c:bar3DChart>
        <c:barDir val="col"/>
        <c:grouping val="clustered"/>
        <c:varyColors val="0"/>
        <c:ser>
          <c:idx val="0"/>
          <c:order val="0"/>
          <c:tx>
            <c:strRef>
              <c:f>'Age Group Spl &amp; Gender (2)'!$C$83</c:f>
              <c:strCache>
                <c:ptCount val="1"/>
                <c:pt idx="0">
                  <c:v>Male</c:v>
                </c:pt>
              </c:strCache>
            </c:strRef>
          </c:tx>
          <c:spPr>
            <a:solidFill>
              <a:schemeClr val="accent2">
                <a:lumMod val="75000"/>
              </a:schemeClr>
            </a:solidFill>
          </c:spPr>
          <c:invertIfNegative val="0"/>
          <c:cat>
            <c:strRef>
              <c:f>'Age Group Spl &amp; Gender (2)'!$B$84:$B$88</c:f>
              <c:strCache>
                <c:ptCount val="5"/>
                <c:pt idx="0">
                  <c:v>0-10</c:v>
                </c:pt>
                <c:pt idx="1">
                  <c:v>11-25</c:v>
                </c:pt>
                <c:pt idx="2">
                  <c:v>26-45</c:v>
                </c:pt>
                <c:pt idx="3">
                  <c:v>46-60</c:v>
                </c:pt>
                <c:pt idx="4">
                  <c:v>&gt; 60</c:v>
                </c:pt>
              </c:strCache>
            </c:strRef>
          </c:cat>
          <c:val>
            <c:numRef>
              <c:f>'Age Group Spl &amp; Gender (2)'!$C$84:$C$88</c:f>
              <c:numCache>
                <c:formatCode>General</c:formatCode>
                <c:ptCount val="5"/>
                <c:pt idx="0">
                  <c:v>650</c:v>
                </c:pt>
                <c:pt idx="1">
                  <c:v>1054</c:v>
                </c:pt>
                <c:pt idx="2">
                  <c:v>3617</c:v>
                </c:pt>
                <c:pt idx="3">
                  <c:v>4706</c:v>
                </c:pt>
                <c:pt idx="4">
                  <c:v>2718</c:v>
                </c:pt>
              </c:numCache>
            </c:numRef>
          </c:val>
        </c:ser>
        <c:ser>
          <c:idx val="1"/>
          <c:order val="1"/>
          <c:tx>
            <c:strRef>
              <c:f>'Age Group Spl &amp; Gender (2)'!$D$83</c:f>
              <c:strCache>
                <c:ptCount val="1"/>
                <c:pt idx="0">
                  <c:v>Female</c:v>
                </c:pt>
              </c:strCache>
            </c:strRef>
          </c:tx>
          <c:spPr>
            <a:solidFill>
              <a:schemeClr val="accent5">
                <a:lumMod val="75000"/>
              </a:schemeClr>
            </a:solidFill>
          </c:spPr>
          <c:invertIfNegative val="0"/>
          <c:cat>
            <c:strRef>
              <c:f>'Age Group Spl &amp; Gender (2)'!$B$84:$B$88</c:f>
              <c:strCache>
                <c:ptCount val="5"/>
                <c:pt idx="0">
                  <c:v>0-10</c:v>
                </c:pt>
                <c:pt idx="1">
                  <c:v>11-25</c:v>
                </c:pt>
                <c:pt idx="2">
                  <c:v>26-45</c:v>
                </c:pt>
                <c:pt idx="3">
                  <c:v>46-60</c:v>
                </c:pt>
                <c:pt idx="4">
                  <c:v>&gt; 60</c:v>
                </c:pt>
              </c:strCache>
            </c:strRef>
          </c:cat>
          <c:val>
            <c:numRef>
              <c:f>'Age Group Spl &amp; Gender (2)'!$D$84:$D$88</c:f>
              <c:numCache>
                <c:formatCode>General</c:formatCode>
                <c:ptCount val="5"/>
                <c:pt idx="0">
                  <c:v>320</c:v>
                </c:pt>
                <c:pt idx="1">
                  <c:v>817</c:v>
                </c:pt>
                <c:pt idx="2">
                  <c:v>6854</c:v>
                </c:pt>
                <c:pt idx="3">
                  <c:v>6046</c:v>
                </c:pt>
                <c:pt idx="4">
                  <c:v>2490</c:v>
                </c:pt>
              </c:numCache>
            </c:numRef>
          </c:val>
        </c:ser>
        <c:dLbls>
          <c:showLegendKey val="0"/>
          <c:showVal val="0"/>
          <c:showCatName val="0"/>
          <c:showSerName val="0"/>
          <c:showPercent val="0"/>
          <c:showBubbleSize val="0"/>
        </c:dLbls>
        <c:gapWidth val="150"/>
        <c:shape val="box"/>
        <c:axId val="102701312"/>
        <c:axId val="107815296"/>
        <c:axId val="0"/>
      </c:bar3DChart>
      <c:catAx>
        <c:axId val="102701312"/>
        <c:scaling>
          <c:orientation val="minMax"/>
        </c:scaling>
        <c:delete val="0"/>
        <c:axPos val="b"/>
        <c:title>
          <c:tx>
            <c:rich>
              <a:bodyPr/>
              <a:lstStyle/>
              <a:p>
                <a:pPr>
                  <a:defRPr sz="1100">
                    <a:latin typeface="Times New Roman" pitchFamily="18" charset="0"/>
                    <a:cs typeface="Times New Roman" pitchFamily="18" charset="0"/>
                  </a:defRPr>
                </a:pPr>
                <a:r>
                  <a:rPr lang="en-IN" sz="1100">
                    <a:latin typeface="Times New Roman" pitchFamily="18" charset="0"/>
                    <a:cs typeface="Times New Roman" pitchFamily="18" charset="0"/>
                  </a:rPr>
                  <a:t>Age</a:t>
                </a:r>
                <a:r>
                  <a:rPr lang="en-IN" sz="1100" baseline="0">
                    <a:latin typeface="Times New Roman" pitchFamily="18" charset="0"/>
                    <a:cs typeface="Times New Roman" pitchFamily="18" charset="0"/>
                  </a:rPr>
                  <a:t> Band</a:t>
                </a:r>
                <a:endParaRPr lang="en-IN" sz="1100">
                  <a:latin typeface="Times New Roman" pitchFamily="18" charset="0"/>
                  <a:cs typeface="Times New Roman" pitchFamily="18" charset="0"/>
                </a:endParaRPr>
              </a:p>
            </c:rich>
          </c:tx>
          <c:layout/>
          <c:overlay val="0"/>
        </c:title>
        <c:numFmt formatCode="General" sourceLinked="1"/>
        <c:majorTickMark val="out"/>
        <c:minorTickMark val="none"/>
        <c:tickLblPos val="nextTo"/>
        <c:txPr>
          <a:bodyPr/>
          <a:lstStyle/>
          <a:p>
            <a:pPr>
              <a:defRPr lang="en-US" sz="1050">
                <a:latin typeface="Times New Roman" pitchFamily="18" charset="0"/>
                <a:cs typeface="Times New Roman" pitchFamily="18" charset="0"/>
              </a:defRPr>
            </a:pPr>
            <a:endParaRPr lang="en-US"/>
          </a:p>
        </c:txPr>
        <c:crossAx val="107815296"/>
        <c:crosses val="autoZero"/>
        <c:auto val="1"/>
        <c:lblAlgn val="ctr"/>
        <c:lblOffset val="100"/>
        <c:noMultiLvlLbl val="0"/>
      </c:catAx>
      <c:valAx>
        <c:axId val="107815296"/>
        <c:scaling>
          <c:orientation val="minMax"/>
        </c:scaling>
        <c:delete val="0"/>
        <c:axPos val="l"/>
        <c:majorGridlines/>
        <c:title>
          <c:tx>
            <c:rich>
              <a:bodyPr rot="-5400000" vert="horz"/>
              <a:lstStyle/>
              <a:p>
                <a:pPr>
                  <a:defRPr/>
                </a:pPr>
                <a:r>
                  <a:rPr lang="en-IN" sz="1050">
                    <a:latin typeface="Times New Roman" pitchFamily="18" charset="0"/>
                    <a:cs typeface="Times New Roman" pitchFamily="18" charset="0"/>
                  </a:rPr>
                  <a:t>In Numbers</a:t>
                </a:r>
              </a:p>
            </c:rich>
          </c:tx>
          <c:layout/>
          <c:overlay val="0"/>
        </c:title>
        <c:numFmt formatCode="General" sourceLinked="1"/>
        <c:majorTickMark val="out"/>
        <c:minorTickMark val="none"/>
        <c:tickLblPos val="nextTo"/>
        <c:txPr>
          <a:bodyPr/>
          <a:lstStyle/>
          <a:p>
            <a:pPr>
              <a:defRPr lang="en-US"/>
            </a:pPr>
            <a:endParaRPr lang="en-US"/>
          </a:p>
        </c:txPr>
        <c:crossAx val="102701312"/>
        <c:crosses val="autoZero"/>
        <c:crossBetween val="between"/>
      </c:valAx>
    </c:plotArea>
    <c:legend>
      <c:legendPos val="r"/>
      <c:layout/>
      <c:overlay val="0"/>
      <c:txPr>
        <a:bodyPr/>
        <a:lstStyle/>
        <a:p>
          <a:pPr>
            <a:defRPr lang="en-US"/>
          </a:pPr>
          <a:endParaRPr lang="en-US"/>
        </a:p>
      </c:txPr>
    </c:legend>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57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1"/>
            <a:ext cx="2945659" cy="496570"/>
          </a:xfrm>
          <a:prstGeom prst="rect">
            <a:avLst/>
          </a:prstGeom>
        </p:spPr>
        <p:txBody>
          <a:bodyPr vert="horz" lIns="91440" tIns="45720" rIns="91440" bIns="45720" rtlCol="0"/>
          <a:lstStyle>
            <a:lvl1pPr algn="r">
              <a:defRPr sz="1200"/>
            </a:lvl1pPr>
          </a:lstStyle>
          <a:p>
            <a:fld id="{0109EF27-9CED-4EB1-93A8-76EA7CB5DD47}" type="datetimeFigureOut">
              <a:rPr lang="en-US" smtClean="0"/>
              <a:pPr/>
              <a:t>10/31/2015</a:t>
            </a:fld>
            <a:endParaRPr lang="en-IN"/>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7415"/>
            <a:ext cx="543814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3107"/>
            <a:ext cx="2945659" cy="49657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3107"/>
            <a:ext cx="2945659" cy="496570"/>
          </a:xfrm>
          <a:prstGeom prst="rect">
            <a:avLst/>
          </a:prstGeom>
        </p:spPr>
        <p:txBody>
          <a:bodyPr vert="horz" lIns="91440" tIns="45720" rIns="91440" bIns="45720" rtlCol="0" anchor="b"/>
          <a:lstStyle>
            <a:lvl1pPr algn="r">
              <a:defRPr sz="1200"/>
            </a:lvl1pPr>
          </a:lstStyle>
          <a:p>
            <a:fld id="{9F60E20A-89AA-46AA-94A3-F1F13318984D}" type="slidenum">
              <a:rPr lang="en-IN" smtClean="0"/>
              <a:pPr/>
              <a:t>‹#›</a:t>
            </a:fld>
            <a:endParaRPr lang="en-IN"/>
          </a:p>
        </p:txBody>
      </p:sp>
    </p:spTree>
    <p:extLst>
      <p:ext uri="{BB962C8B-B14F-4D97-AF65-F5344CB8AC3E}">
        <p14:creationId xmlns:p14="http://schemas.microsoft.com/office/powerpoint/2010/main" val="137453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31731" indent="-281435" eaLnBrk="0" hangingPunct="0">
              <a:defRPr sz="2400">
                <a:solidFill>
                  <a:schemeClr val="tx1"/>
                </a:solidFill>
                <a:latin typeface="Arial" charset="0"/>
                <a:ea typeface="ＭＳ Ｐゴシック" charset="0"/>
              </a:defRPr>
            </a:lvl2pPr>
            <a:lvl3pPr marL="1125741" indent="-225148" eaLnBrk="0" hangingPunct="0">
              <a:defRPr sz="2400">
                <a:solidFill>
                  <a:schemeClr val="tx1"/>
                </a:solidFill>
                <a:latin typeface="Arial" charset="0"/>
                <a:ea typeface="ＭＳ Ｐゴシック" charset="0"/>
              </a:defRPr>
            </a:lvl3pPr>
            <a:lvl4pPr marL="1576037" indent="-225148" eaLnBrk="0" hangingPunct="0">
              <a:defRPr sz="2400">
                <a:solidFill>
                  <a:schemeClr val="tx1"/>
                </a:solidFill>
                <a:latin typeface="Arial" charset="0"/>
                <a:ea typeface="ＭＳ Ｐゴシック" charset="0"/>
              </a:defRPr>
            </a:lvl4pPr>
            <a:lvl5pPr marL="2026333" indent="-225148" eaLnBrk="0" hangingPunct="0">
              <a:defRPr sz="2400">
                <a:solidFill>
                  <a:schemeClr val="tx1"/>
                </a:solidFill>
                <a:latin typeface="Arial" charset="0"/>
                <a:ea typeface="ＭＳ Ｐゴシック" charset="0"/>
              </a:defRPr>
            </a:lvl5pPr>
            <a:lvl6pPr marL="2476630" indent="-225148" eaLnBrk="0" fontAlgn="base" hangingPunct="0">
              <a:spcBef>
                <a:spcPct val="0"/>
              </a:spcBef>
              <a:spcAft>
                <a:spcPct val="0"/>
              </a:spcAft>
              <a:defRPr sz="2400">
                <a:solidFill>
                  <a:schemeClr val="tx1"/>
                </a:solidFill>
                <a:latin typeface="Arial" charset="0"/>
                <a:ea typeface="ＭＳ Ｐゴシック" charset="0"/>
              </a:defRPr>
            </a:lvl6pPr>
            <a:lvl7pPr marL="2926926" indent="-225148" eaLnBrk="0" fontAlgn="base" hangingPunct="0">
              <a:spcBef>
                <a:spcPct val="0"/>
              </a:spcBef>
              <a:spcAft>
                <a:spcPct val="0"/>
              </a:spcAft>
              <a:defRPr sz="2400">
                <a:solidFill>
                  <a:schemeClr val="tx1"/>
                </a:solidFill>
                <a:latin typeface="Arial" charset="0"/>
                <a:ea typeface="ＭＳ Ｐゴシック" charset="0"/>
              </a:defRPr>
            </a:lvl7pPr>
            <a:lvl8pPr marL="3377222" indent="-225148" eaLnBrk="0" fontAlgn="base" hangingPunct="0">
              <a:spcBef>
                <a:spcPct val="0"/>
              </a:spcBef>
              <a:spcAft>
                <a:spcPct val="0"/>
              </a:spcAft>
              <a:defRPr sz="2400">
                <a:solidFill>
                  <a:schemeClr val="tx1"/>
                </a:solidFill>
                <a:latin typeface="Arial" charset="0"/>
                <a:ea typeface="ＭＳ Ｐゴシック" charset="0"/>
              </a:defRPr>
            </a:lvl8pPr>
            <a:lvl9pPr marL="3827518" indent="-22514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20A50-4309-6441-9176-15E6AC536533}"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F60E20A-89AA-46AA-94A3-F1F13318984D}"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extLst>
              <a:ext uri="{28A0092B-C50C-407E-A947-70E740481C1C}">
                <a14:useLocalDpi xmlns:a14="http://schemas.microsoft.com/office/drawing/2010/main" val="0"/>
              </a:ext>
            </a:extLst>
          </a:blip>
          <a:srcRect l="9225" t="14583" r="4167" b="74612"/>
          <a:stretch>
            <a:fillRect/>
          </a:stretch>
        </p:blipFill>
        <p:spPr bwMode="auto">
          <a:xfrm>
            <a:off x="150115" y="20193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3"/>
          <p:cNvPicPr>
            <a:picLocks noChangeAspect="1" noChangeArrowheads="1"/>
          </p:cNvPicPr>
          <p:nvPr/>
        </p:nvPicPr>
        <p:blipFill>
          <a:blip r:embed="rId4">
            <a:extLst>
              <a:ext uri="{28A0092B-C50C-407E-A947-70E740481C1C}">
                <a14:useLocalDpi xmlns:a14="http://schemas.microsoft.com/office/drawing/2010/main" val="0"/>
              </a:ext>
            </a:extLst>
          </a:blip>
          <a:srcRect t="11458" r="2975" b="67313"/>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l="59831" t="25044" r="19955" b="67313"/>
          <a:stretch>
            <a:fillRect/>
          </a:stretch>
        </p:blipFill>
        <p:spPr bwMode="auto">
          <a:xfrm>
            <a:off x="1981200" y="0"/>
            <a:ext cx="52911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p:cNvSpPr>
            <a:spLocks noGrp="1"/>
          </p:cNvSpPr>
          <p:nvPr>
            <p:ph type="title"/>
          </p:nvPr>
        </p:nvSpPr>
        <p:spPr>
          <a:xfrm>
            <a:off x="1789357" y="484094"/>
            <a:ext cx="5791361" cy="1420906"/>
          </a:xfrm>
        </p:spPr>
        <p:txBody>
          <a:bodyPr/>
          <a:lstStyle/>
          <a:p>
            <a:pPr algn="ctr" eaLnBrk="1" hangingPunct="1"/>
            <a:r>
              <a:rPr lang="en-US" sz="2600" b="1" dirty="0">
                <a:solidFill>
                  <a:schemeClr val="bg1"/>
                </a:solidFill>
                <a:latin typeface="Calibri" charset="0"/>
              </a:rPr>
              <a:t>Government of Karnataka</a:t>
            </a:r>
            <a:br>
              <a:rPr lang="en-US" sz="2600" b="1" dirty="0">
                <a:solidFill>
                  <a:schemeClr val="bg1"/>
                </a:solidFill>
                <a:latin typeface="Calibri" charset="0"/>
              </a:rPr>
            </a:br>
            <a:r>
              <a:rPr lang="en-US" sz="2600" b="1" dirty="0">
                <a:solidFill>
                  <a:schemeClr val="bg1"/>
                </a:solidFill>
                <a:latin typeface="Calibri" charset="0"/>
              </a:rPr>
              <a:t>Department of Health &amp; Family Welfare</a:t>
            </a:r>
          </a:p>
        </p:txBody>
      </p:sp>
      <p:sp>
        <p:nvSpPr>
          <p:cNvPr id="7" name="TextBox 6"/>
          <p:cNvSpPr txBox="1"/>
          <p:nvPr/>
        </p:nvSpPr>
        <p:spPr>
          <a:xfrm>
            <a:off x="0" y="2731133"/>
            <a:ext cx="9144000" cy="6740307"/>
          </a:xfrm>
          <a:prstGeom prst="rect">
            <a:avLst/>
          </a:prstGeom>
          <a:solidFill>
            <a:schemeClr val="bg1"/>
          </a:solidFill>
        </p:spPr>
        <p:txBody>
          <a:bodyPr wrap="square">
            <a:spAutoFit/>
          </a:bodyPr>
          <a:lstStyle/>
          <a:p>
            <a:pPr algn="ctr">
              <a:defRPr/>
            </a:pPr>
            <a:endParaRPr lang="en-US" sz="2800" dirty="0">
              <a:ln w="1905"/>
              <a:solidFill>
                <a:srgbClr val="FF0000"/>
              </a:solidFill>
              <a:effectLst>
                <a:innerShdw blurRad="69850" dist="43180" dir="5400000">
                  <a:srgbClr val="000000">
                    <a:alpha val="65000"/>
                  </a:srgbClr>
                </a:innerShdw>
              </a:effectLst>
              <a:cs typeface="Arial" pitchFamily="34" charset="0"/>
            </a:endParaRPr>
          </a:p>
          <a:p>
            <a:pPr algn="ctr"/>
            <a:r>
              <a:rPr lang="en-US" sz="3200" b="1" dirty="0">
                <a:ln w="19050">
                  <a:solidFill>
                    <a:schemeClr val="tx2">
                      <a:tint val="1000"/>
                    </a:schemeClr>
                  </a:solidFill>
                  <a:prstDash val="solid"/>
                </a:ln>
                <a:solidFill>
                  <a:srgbClr val="0000FF"/>
                </a:solidFill>
                <a:latin typeface="American Typewriter"/>
                <a:cs typeface="American Typewriter"/>
              </a:rPr>
              <a:t>Health Insurance Schemes in </a:t>
            </a:r>
            <a:r>
              <a:rPr lang="en-US" sz="3200" b="1" dirty="0" smtClean="0">
                <a:ln w="19050">
                  <a:solidFill>
                    <a:schemeClr val="tx2">
                      <a:tint val="1000"/>
                    </a:schemeClr>
                  </a:solidFill>
                  <a:prstDash val="solid"/>
                </a:ln>
                <a:solidFill>
                  <a:srgbClr val="0000FF"/>
                </a:solidFill>
                <a:latin typeface="American Typewriter"/>
                <a:cs typeface="American Typewriter"/>
              </a:rPr>
              <a:t>Karnataka “</a:t>
            </a:r>
            <a:r>
              <a:rPr lang="en-US" sz="3200" b="1" dirty="0">
                <a:ln w="19050">
                  <a:solidFill>
                    <a:schemeClr val="tx2">
                      <a:tint val="1000"/>
                    </a:schemeClr>
                  </a:solidFill>
                  <a:prstDash val="solid"/>
                </a:ln>
                <a:solidFill>
                  <a:srgbClr val="0000FF"/>
                </a:solidFill>
                <a:latin typeface="American Typewriter"/>
                <a:cs typeface="American Typewriter"/>
              </a:rPr>
              <a:t>Assessing &amp; Promoting Equity</a:t>
            </a:r>
            <a:r>
              <a:rPr lang="en-US" sz="3200" b="1" dirty="0">
                <a:ln w="19050">
                  <a:solidFill>
                    <a:schemeClr val="tx2">
                      <a:tint val="1000"/>
                    </a:schemeClr>
                  </a:solidFill>
                  <a:prstDash val="solid"/>
                </a:ln>
                <a:solidFill>
                  <a:srgbClr val="002060"/>
                </a:solidFill>
                <a:latin typeface="American Typewriter"/>
                <a:cs typeface="American Typewriter"/>
              </a:rPr>
              <a:t>”</a:t>
            </a:r>
          </a:p>
          <a:p>
            <a:pPr algn="ctr">
              <a:defRPr/>
            </a:pPr>
            <a:endParaRPr lang="en-US" sz="2400" dirty="0" smtClean="0"/>
          </a:p>
          <a:p>
            <a:pPr algn="ctr">
              <a:defRPr/>
            </a:pPr>
            <a:r>
              <a:rPr lang="en-US" sz="2800" b="1" dirty="0" smtClean="0">
                <a:solidFill>
                  <a:srgbClr val="FF0000"/>
                </a:solidFill>
              </a:rPr>
              <a:t>KACHCON 2015</a:t>
            </a:r>
          </a:p>
          <a:p>
            <a:pPr algn="ctr">
              <a:defRPr/>
            </a:pPr>
            <a:r>
              <a:rPr lang="en-US" sz="2800" b="1" dirty="0" smtClean="0">
                <a:solidFill>
                  <a:srgbClr val="FF0000"/>
                </a:solidFill>
              </a:rPr>
              <a:t>31</a:t>
            </a:r>
            <a:r>
              <a:rPr lang="en-US" sz="2800" b="1" baseline="30000" dirty="0" smtClean="0">
                <a:solidFill>
                  <a:srgbClr val="FF0000"/>
                </a:solidFill>
              </a:rPr>
              <a:t>st</a:t>
            </a:r>
            <a:r>
              <a:rPr lang="en-US" sz="2800" b="1" dirty="0" smtClean="0"/>
              <a:t> </a:t>
            </a:r>
            <a:r>
              <a:rPr lang="en-US" sz="2800" b="1" dirty="0" smtClean="0">
                <a:ln w="1905"/>
                <a:solidFill>
                  <a:srgbClr val="FF0000"/>
                </a:solidFill>
                <a:effectLst>
                  <a:innerShdw blurRad="69850" dist="43180" dir="5400000">
                    <a:srgbClr val="000000">
                      <a:alpha val="65000"/>
                    </a:srgbClr>
                  </a:innerShdw>
                </a:effectLst>
                <a:cs typeface="Arial" pitchFamily="34" charset="0"/>
              </a:rPr>
              <a:t>October 2015</a:t>
            </a:r>
          </a:p>
          <a:p>
            <a:pPr algn="ctr">
              <a:defRPr/>
            </a:pPr>
            <a:endParaRPr lang="en-US" sz="2800" b="1" dirty="0">
              <a:ln w="1905"/>
              <a:solidFill>
                <a:srgbClr val="FF0000"/>
              </a:solidFill>
              <a:effectLst>
                <a:innerShdw blurRad="69850" dist="43180" dir="5400000">
                  <a:srgbClr val="000000">
                    <a:alpha val="65000"/>
                  </a:srgbClr>
                </a:innerShdw>
              </a:effectLst>
              <a:cs typeface="Arial" pitchFamily="34" charset="0"/>
            </a:endParaRPr>
          </a:p>
          <a:p>
            <a:pPr algn="ctr">
              <a:defRPr/>
            </a:pPr>
            <a:r>
              <a:rPr lang="en-US" sz="2800" b="1" dirty="0"/>
              <a:t>Dr. P Boregowda</a:t>
            </a:r>
            <a:r>
              <a:rPr lang="en-US" sz="2800" b="1" baseline="30000" dirty="0"/>
              <a:t>1</a:t>
            </a:r>
            <a:r>
              <a:rPr lang="en-US" sz="2800" b="1" dirty="0"/>
              <a:t>, </a:t>
            </a:r>
            <a:r>
              <a:rPr lang="en-US" sz="2800" b="1" dirty="0">
                <a:solidFill>
                  <a:srgbClr val="0000FF"/>
                </a:solidFill>
              </a:rPr>
              <a:t>Dr. </a:t>
            </a:r>
            <a:r>
              <a:rPr lang="en-US" sz="2800" b="1" dirty="0" err="1" smtClean="0">
                <a:solidFill>
                  <a:srgbClr val="0000FF"/>
                </a:solidFill>
              </a:rPr>
              <a:t>Sudhashre</a:t>
            </a:r>
            <a:r>
              <a:rPr lang="en-US" sz="2800" b="1" dirty="0" smtClean="0">
                <a:solidFill>
                  <a:srgbClr val="0000FF"/>
                </a:solidFill>
              </a:rPr>
              <a:t> </a:t>
            </a:r>
            <a:r>
              <a:rPr lang="en-US" sz="2800" b="1" dirty="0">
                <a:solidFill>
                  <a:srgbClr val="0000FF"/>
                </a:solidFill>
              </a:rPr>
              <a:t>Chandrashekar</a:t>
            </a:r>
            <a:r>
              <a:rPr lang="en-US" sz="2800" b="1" baseline="30000" dirty="0">
                <a:solidFill>
                  <a:srgbClr val="0000FF"/>
                </a:solidFill>
              </a:rPr>
              <a:t>2</a:t>
            </a:r>
            <a:r>
              <a:rPr lang="en-US" sz="2800" b="1" dirty="0"/>
              <a:t>, Suresh Wesley</a:t>
            </a:r>
            <a:r>
              <a:rPr lang="en-US" sz="2800" b="1" baseline="30000" dirty="0"/>
              <a:t>3</a:t>
            </a:r>
            <a:r>
              <a:rPr lang="en-US" sz="2800" b="1" dirty="0"/>
              <a:t>, Praveen</a:t>
            </a:r>
            <a:r>
              <a:rPr lang="en-US" sz="2800" b="1" baseline="30000" dirty="0"/>
              <a:t>4</a:t>
            </a:r>
            <a:endParaRPr lang="en-US" sz="2800" b="1" dirty="0"/>
          </a:p>
          <a:p>
            <a:pPr algn="ctr">
              <a:defRPr/>
            </a:pPr>
            <a:endParaRPr lang="en-US" sz="2800" b="1" dirty="0">
              <a:ln w="1905"/>
              <a:solidFill>
                <a:srgbClr val="FF0000"/>
              </a:solidFill>
              <a:effectLst>
                <a:innerShdw blurRad="69850" dist="43180" dir="5400000">
                  <a:srgbClr val="000000">
                    <a:alpha val="65000"/>
                  </a:srgbClr>
                </a:innerShdw>
              </a:effectLst>
              <a:cs typeface="Arial" pitchFamily="34" charset="0"/>
            </a:endParaRPr>
          </a:p>
          <a:p>
            <a:pPr algn="ctr">
              <a:defRPr/>
            </a:pPr>
            <a:endParaRPr lang="en-US" sz="2800" b="1" dirty="0" smtClean="0"/>
          </a:p>
          <a:p>
            <a:pPr algn="ctr">
              <a:defRP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 </a:t>
            </a:r>
            <a:endParaRPr lang="en-IN" sz="2400" b="1" dirty="0" smtClean="0">
              <a:solidFill>
                <a:srgbClr val="0000FF"/>
              </a:solidFill>
              <a:latin typeface="Times New Roman" pitchFamily="18" charset="0"/>
              <a:cs typeface="Times New Roman" pitchFamily="18" charset="0"/>
            </a:endParaRPr>
          </a:p>
          <a:p>
            <a:pPr algn="ctr">
              <a:defRPr/>
            </a:pPr>
            <a:endParaRPr lang="en-IN" sz="2400"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Arial" pitchFamily="34" charset="0"/>
            </a:endParaRPr>
          </a:p>
          <a:p>
            <a:pPr algn="ctr">
              <a:defRPr/>
            </a:pP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cs typeface="Arial" pitchFamily="34" charset="0"/>
            </a:endParaRPr>
          </a:p>
        </p:txBody>
      </p:sp>
    </p:spTree>
    <p:extLst>
      <p:ext uri="{BB962C8B-B14F-4D97-AF65-F5344CB8AC3E}">
        <p14:creationId xmlns:p14="http://schemas.microsoft.com/office/powerpoint/2010/main" val="169694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IN" dirty="0" smtClean="0"/>
              <a:t/>
            </a:r>
            <a:br>
              <a:rPr lang="en-IN" dirty="0" smtClean="0"/>
            </a:br>
            <a:endParaRPr lang="en-IN" dirty="0"/>
          </a:p>
        </p:txBody>
      </p:sp>
      <p:pic>
        <p:nvPicPr>
          <p:cNvPr id="9" name="Picture 4" descr="H:\Case Study-SCST\Yadgir-Kavitha\20150506_112512.jpg"/>
          <p:cNvPicPr preferRelativeResize="0">
            <a:picLocks noChangeAspect="1" noChangeArrowheads="1"/>
          </p:cNvPicPr>
          <p:nvPr/>
        </p:nvPicPr>
        <p:blipFill>
          <a:blip r:embed="rId2" cstate="print"/>
          <a:srcRect/>
          <a:stretch>
            <a:fillRect/>
          </a:stretch>
        </p:blipFill>
        <p:spPr bwMode="auto">
          <a:xfrm>
            <a:off x="-4572000" y="-8763000"/>
            <a:ext cx="1828800" cy="2438400"/>
          </a:xfrm>
          <a:prstGeom prst="rect">
            <a:avLst/>
          </a:prstGeom>
          <a:noFill/>
        </p:spPr>
      </p:pic>
      <p:graphicFrame>
        <p:nvGraphicFramePr>
          <p:cNvPr id="10" name="Table 9"/>
          <p:cNvGraphicFramePr>
            <a:graphicFrameLocks noGrp="1"/>
          </p:cNvGraphicFramePr>
          <p:nvPr/>
        </p:nvGraphicFramePr>
        <p:xfrm>
          <a:off x="152400" y="457200"/>
          <a:ext cx="5638800" cy="6446520"/>
        </p:xfrm>
        <a:graphic>
          <a:graphicData uri="http://schemas.openxmlformats.org/drawingml/2006/table">
            <a:tbl>
              <a:tblPr/>
              <a:tblGrid>
                <a:gridCol w="1409396"/>
                <a:gridCol w="4229404"/>
              </a:tblGrid>
              <a:tr h="169333">
                <a:tc>
                  <a:txBody>
                    <a:bodyPr/>
                    <a:lstStyle/>
                    <a:p>
                      <a:pPr>
                        <a:lnSpc>
                          <a:spcPct val="150000"/>
                        </a:lnSpc>
                        <a:spcAft>
                          <a:spcPts val="0"/>
                        </a:spcAft>
                      </a:pPr>
                      <a:r>
                        <a:rPr lang="en-IN" sz="1200" dirty="0">
                          <a:latin typeface="Times New Roman" pitchFamily="18" charset="0"/>
                          <a:ea typeface="Times New Roman"/>
                          <a:cs typeface="Times New Roman" pitchFamily="18" charset="0"/>
                        </a:rPr>
                        <a:t>Beneficiary</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400" b="1" dirty="0" err="1" smtClean="0">
                          <a:latin typeface="Times New Roman" pitchFamily="18" charset="0"/>
                          <a:ea typeface="Times New Roman"/>
                          <a:cs typeface="Times New Roman" pitchFamily="18" charset="0"/>
                        </a:rPr>
                        <a:t>Mr.Shivamurthy</a:t>
                      </a:r>
                      <a:r>
                        <a:rPr lang="en-IN" sz="1400" b="1" dirty="0" smtClean="0">
                          <a:latin typeface="Times New Roman" pitchFamily="18" charset="0"/>
                          <a:ea typeface="Times New Roman"/>
                          <a:cs typeface="Times New Roman" pitchFamily="18" charset="0"/>
                        </a:rPr>
                        <a:t> - </a:t>
                      </a:r>
                      <a:r>
                        <a:rPr lang="en-IN" sz="1400" b="1" dirty="0">
                          <a:latin typeface="Times New Roman" pitchFamily="18" charset="0"/>
                          <a:ea typeface="Times New Roman"/>
                          <a:cs typeface="Times New Roman" pitchFamily="18" charset="0"/>
                        </a:rPr>
                        <a:t>Scheduled Tribe</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50000"/>
                        </a:lnSpc>
                        <a:spcAft>
                          <a:spcPts val="0"/>
                        </a:spcAft>
                      </a:pPr>
                      <a:r>
                        <a:rPr lang="en-IN" sz="1200">
                          <a:latin typeface="Times New Roman" pitchFamily="18" charset="0"/>
                          <a:ea typeface="Times New Roman"/>
                          <a:cs typeface="Times New Roman" pitchFamily="18" charset="0"/>
                        </a:rPr>
                        <a:t>Age</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smtClean="0">
                          <a:latin typeface="Times New Roman" pitchFamily="18" charset="0"/>
                          <a:ea typeface="Times New Roman"/>
                          <a:cs typeface="Times New Roman" pitchFamily="18" charset="0"/>
                        </a:rPr>
                        <a:t>50 </a:t>
                      </a:r>
                      <a:r>
                        <a:rPr lang="en-IN" sz="1200" dirty="0">
                          <a:latin typeface="Times New Roman" pitchFamily="18" charset="0"/>
                          <a:ea typeface="Times New Roman"/>
                          <a:cs typeface="Times New Roman" pitchFamily="18" charset="0"/>
                        </a:rPr>
                        <a:t>years </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a:lnSpc>
                          <a:spcPct val="150000"/>
                        </a:lnSpc>
                        <a:spcAft>
                          <a:spcPts val="0"/>
                        </a:spcAft>
                      </a:pPr>
                      <a:r>
                        <a:rPr lang="en-IN" sz="1200">
                          <a:latin typeface="Times New Roman" pitchFamily="18" charset="0"/>
                          <a:ea typeface="Times New Roman"/>
                          <a:cs typeface="Times New Roman" pitchFamily="18" charset="0"/>
                        </a:rPr>
                        <a:t>Village</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200" kern="1200" dirty="0" smtClean="0">
                          <a:solidFill>
                            <a:schemeClr val="tx1"/>
                          </a:solidFill>
                          <a:latin typeface="Times New Roman" pitchFamily="18" charset="0"/>
                          <a:ea typeface="+mn-ea"/>
                          <a:cs typeface="Times New Roman" pitchFamily="18" charset="0"/>
                        </a:rPr>
                        <a:t>A.G. </a:t>
                      </a:r>
                      <a:r>
                        <a:rPr lang="en-IN" sz="1200" kern="1200" dirty="0" err="1" smtClean="0">
                          <a:solidFill>
                            <a:schemeClr val="tx1"/>
                          </a:solidFill>
                          <a:latin typeface="Times New Roman" pitchFamily="18" charset="0"/>
                          <a:ea typeface="+mn-ea"/>
                          <a:cs typeface="Times New Roman" pitchFamily="18" charset="0"/>
                        </a:rPr>
                        <a:t>Palya</a:t>
                      </a:r>
                      <a:r>
                        <a:rPr lang="en-IN" sz="1200" kern="1200" dirty="0" smtClean="0">
                          <a:solidFill>
                            <a:schemeClr val="tx1"/>
                          </a:solidFill>
                          <a:latin typeface="Times New Roman" pitchFamily="18" charset="0"/>
                          <a:ea typeface="+mn-ea"/>
                          <a:cs typeface="Times New Roman" pitchFamily="18" charset="0"/>
                        </a:rPr>
                        <a:t>, </a:t>
                      </a:r>
                      <a:r>
                        <a:rPr lang="en-IN" sz="1200" kern="1200" dirty="0" err="1" smtClean="0">
                          <a:solidFill>
                            <a:schemeClr val="tx1"/>
                          </a:solidFill>
                          <a:latin typeface="Times New Roman" pitchFamily="18" charset="0"/>
                          <a:ea typeface="+mn-ea"/>
                          <a:cs typeface="Times New Roman" pitchFamily="18" charset="0"/>
                        </a:rPr>
                        <a:t>Kollegala</a:t>
                      </a:r>
                      <a:r>
                        <a:rPr lang="en-IN" sz="1200" kern="1200" dirty="0" smtClean="0">
                          <a:solidFill>
                            <a:schemeClr val="tx1"/>
                          </a:solidFill>
                          <a:latin typeface="Times New Roman" pitchFamily="18" charset="0"/>
                          <a:ea typeface="+mn-ea"/>
                          <a:cs typeface="Times New Roman" pitchFamily="18" charset="0"/>
                        </a:rPr>
                        <a:t> </a:t>
                      </a:r>
                      <a:r>
                        <a:rPr lang="en-IN" sz="1200" kern="1200" dirty="0" err="1" smtClean="0">
                          <a:solidFill>
                            <a:schemeClr val="tx1"/>
                          </a:solidFill>
                          <a:latin typeface="Times New Roman" pitchFamily="18" charset="0"/>
                          <a:ea typeface="+mn-ea"/>
                          <a:cs typeface="Times New Roman" pitchFamily="18" charset="0"/>
                        </a:rPr>
                        <a:t>Tq</a:t>
                      </a:r>
                      <a:r>
                        <a:rPr lang="en-IN" sz="1200" kern="1200" dirty="0" smtClean="0">
                          <a:solidFill>
                            <a:schemeClr val="tx1"/>
                          </a:solidFill>
                          <a:latin typeface="Times New Roman" pitchFamily="18" charset="0"/>
                          <a:ea typeface="+mn-ea"/>
                          <a:cs typeface="Times New Roman" pitchFamily="18" charset="0"/>
                        </a:rPr>
                        <a:t>, – 135 KM from </a:t>
                      </a:r>
                      <a:r>
                        <a:rPr lang="en-IN" sz="1200" kern="1200" dirty="0" err="1" smtClean="0">
                          <a:solidFill>
                            <a:schemeClr val="tx1"/>
                          </a:solidFill>
                          <a:latin typeface="Times New Roman" pitchFamily="18" charset="0"/>
                          <a:ea typeface="+mn-ea"/>
                          <a:cs typeface="Times New Roman" pitchFamily="18" charset="0"/>
                        </a:rPr>
                        <a:t>Chamarajanagar</a:t>
                      </a:r>
                      <a:endParaRPr lang="en-IN" sz="1200" kern="1200" dirty="0" smtClean="0">
                        <a:solidFill>
                          <a:schemeClr val="tx1"/>
                        </a:solidFill>
                        <a:latin typeface="Times New Roman" pitchFamily="18" charset="0"/>
                        <a:ea typeface="+mn-ea"/>
                        <a:cs typeface="Times New Roman" pitchFamily="18" charset="0"/>
                      </a:endParaRPr>
                    </a:p>
                    <a:p>
                      <a:r>
                        <a:rPr lang="en-IN" sz="1200" kern="1200" dirty="0" smtClean="0">
                          <a:solidFill>
                            <a:schemeClr val="tx1"/>
                          </a:solidFill>
                          <a:latin typeface="Times New Roman" pitchFamily="18" charset="0"/>
                          <a:ea typeface="+mn-ea"/>
                          <a:cs typeface="Times New Roman" pitchFamily="18" charset="0"/>
                        </a:rPr>
                        <a:t> District</a:t>
                      </a:r>
                      <a:endParaRPr lang="en-IN" sz="1200" dirty="0">
                        <a:latin typeface="Times New Roman" pitchFamily="18" charset="0"/>
                        <a:ea typeface="Times New Roman"/>
                        <a:cs typeface="Times New Roman" pitchFamily="18" charset="0"/>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50000"/>
                        </a:lnSpc>
                        <a:spcAft>
                          <a:spcPts val="0"/>
                        </a:spcAft>
                      </a:pPr>
                      <a:r>
                        <a:rPr lang="en-IN" sz="1200">
                          <a:latin typeface="Times New Roman" pitchFamily="18" charset="0"/>
                          <a:ea typeface="Times New Roman"/>
                          <a:cs typeface="Times New Roman" pitchFamily="18" charset="0"/>
                        </a:rPr>
                        <a:t>Occupation</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Times New Roman" pitchFamily="18" charset="0"/>
                          <a:ea typeface="Times New Roman"/>
                          <a:cs typeface="Times New Roman" pitchFamily="18" charset="0"/>
                        </a:rPr>
                        <a:t>Daily wage worker in Hill Farming</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67">
                <a:tc>
                  <a:txBody>
                    <a:bodyPr/>
                    <a:lstStyle/>
                    <a:p>
                      <a:pPr>
                        <a:lnSpc>
                          <a:spcPct val="150000"/>
                        </a:lnSpc>
                        <a:spcAft>
                          <a:spcPts val="0"/>
                        </a:spcAft>
                      </a:pPr>
                      <a:r>
                        <a:rPr lang="en-IN" sz="1200" dirty="0">
                          <a:latin typeface="Times New Roman" pitchFamily="18" charset="0"/>
                          <a:ea typeface="Times New Roman"/>
                          <a:cs typeface="Times New Roman" pitchFamily="18" charset="0"/>
                        </a:rPr>
                        <a:t>Problem </a:t>
                      </a:r>
                    </a:p>
                    <a:p>
                      <a:pPr>
                        <a:lnSpc>
                          <a:spcPct val="150000"/>
                        </a:lnSpc>
                        <a:spcAft>
                          <a:spcPts val="0"/>
                        </a:spcAft>
                      </a:pPr>
                      <a:r>
                        <a:rPr lang="en-IN" sz="1200" dirty="0">
                          <a:latin typeface="Times New Roman" pitchFamily="18" charset="0"/>
                          <a:ea typeface="Times New Roman"/>
                          <a:cs typeface="Times New Roman" pitchFamily="18" charset="0"/>
                        </a:rPr>
                        <a:t>&amp;</a:t>
                      </a:r>
                    </a:p>
                    <a:p>
                      <a:pPr>
                        <a:lnSpc>
                          <a:spcPct val="150000"/>
                        </a:lnSpc>
                        <a:spcAft>
                          <a:spcPts val="0"/>
                        </a:spcAft>
                      </a:pPr>
                      <a:r>
                        <a:rPr lang="en-IN" sz="1200" dirty="0">
                          <a:latin typeface="Times New Roman" pitchFamily="18" charset="0"/>
                          <a:ea typeface="Times New Roman"/>
                          <a:cs typeface="Times New Roman" pitchFamily="18" charset="0"/>
                        </a:rPr>
                        <a:t>Identification</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Times New Roman" pitchFamily="18" charset="0"/>
                          <a:ea typeface="Times New Roman"/>
                          <a:cs typeface="Times New Roman" pitchFamily="18" charset="0"/>
                        </a:rPr>
                        <a:t>Due to </a:t>
                      </a:r>
                      <a:r>
                        <a:rPr lang="en-IN" sz="1200" dirty="0" err="1">
                          <a:latin typeface="Times New Roman" pitchFamily="18" charset="0"/>
                          <a:ea typeface="Times New Roman"/>
                          <a:cs typeface="Times New Roman" pitchFamily="18" charset="0"/>
                        </a:rPr>
                        <a:t>dis</a:t>
                      </a:r>
                      <a:r>
                        <a:rPr lang="en-IN" sz="1200" dirty="0">
                          <a:latin typeface="Times New Roman" pitchFamily="18" charset="0"/>
                          <a:ea typeface="Times New Roman"/>
                          <a:cs typeface="Times New Roman" pitchFamily="18" charset="0"/>
                        </a:rPr>
                        <a:t>-comfort feeling, attended the Special Health Camp arranged for the benefit of Tribal’s on </a:t>
                      </a:r>
                      <a:r>
                        <a:rPr lang="en-IN" sz="1200" b="1" dirty="0">
                          <a:latin typeface="Times New Roman" pitchFamily="18" charset="0"/>
                          <a:ea typeface="Times New Roman"/>
                          <a:cs typeface="Times New Roman" pitchFamily="18" charset="0"/>
                        </a:rPr>
                        <a:t>20</a:t>
                      </a:r>
                      <a:r>
                        <a:rPr lang="en-IN" sz="1200" b="1" baseline="30000" dirty="0">
                          <a:latin typeface="Times New Roman" pitchFamily="18" charset="0"/>
                          <a:ea typeface="Times New Roman"/>
                          <a:cs typeface="Times New Roman" pitchFamily="18" charset="0"/>
                        </a:rPr>
                        <a:t>th</a:t>
                      </a:r>
                      <a:r>
                        <a:rPr lang="en-IN" sz="1200" b="1" dirty="0">
                          <a:latin typeface="Times New Roman" pitchFamily="18" charset="0"/>
                          <a:ea typeface="Times New Roman"/>
                          <a:cs typeface="Times New Roman" pitchFamily="18" charset="0"/>
                        </a:rPr>
                        <a:t> July 2014</a:t>
                      </a:r>
                      <a:r>
                        <a:rPr lang="en-IN" sz="1200" dirty="0">
                          <a:latin typeface="Times New Roman" pitchFamily="18" charset="0"/>
                          <a:ea typeface="Times New Roman"/>
                          <a:cs typeface="Times New Roman" pitchFamily="18" charset="0"/>
                        </a:rPr>
                        <a:t>. The ECG done at the camp was indicative of some heart problem &amp; was referred to </a:t>
                      </a:r>
                      <a:r>
                        <a:rPr lang="en-IN" sz="1200" dirty="0" err="1">
                          <a:latin typeface="Times New Roman" pitchFamily="18" charset="0"/>
                          <a:ea typeface="Times New Roman"/>
                          <a:cs typeface="Times New Roman" pitchFamily="18" charset="0"/>
                        </a:rPr>
                        <a:t>Sapthagiri</a:t>
                      </a:r>
                      <a:r>
                        <a:rPr lang="en-IN" sz="1200" dirty="0">
                          <a:latin typeface="Times New Roman" pitchFamily="18" charset="0"/>
                          <a:ea typeface="Times New Roman"/>
                          <a:cs typeface="Times New Roman" pitchFamily="18" charset="0"/>
                        </a:rPr>
                        <a:t> Hospital for further investigations. At the camp he was assured that there wont be financial burden as the entire medical expenses including transportation will be borne under VAS. </a:t>
                      </a:r>
                    </a:p>
                    <a:p>
                      <a:pPr>
                        <a:lnSpc>
                          <a:spcPct val="150000"/>
                        </a:lnSpc>
                        <a:spcAft>
                          <a:spcPts val="0"/>
                        </a:spcAft>
                      </a:pPr>
                      <a:r>
                        <a:rPr lang="en-IN" sz="1200" dirty="0">
                          <a:latin typeface="Times New Roman" pitchFamily="18" charset="0"/>
                          <a:ea typeface="Times New Roman"/>
                          <a:cs typeface="Times New Roman" pitchFamily="18" charset="0"/>
                        </a:rPr>
                        <a:t>The investigations revealed of Cardiac problem.</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nSpc>
                          <a:spcPct val="150000"/>
                        </a:lnSpc>
                        <a:spcAft>
                          <a:spcPts val="0"/>
                        </a:spcAft>
                      </a:pPr>
                      <a:r>
                        <a:rPr lang="en-IN" sz="1200">
                          <a:latin typeface="Times New Roman" pitchFamily="18" charset="0"/>
                          <a:ea typeface="Times New Roman"/>
                          <a:cs typeface="Times New Roman" pitchFamily="18" charset="0"/>
                        </a:rPr>
                        <a:t>Treatment</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Times New Roman" pitchFamily="18" charset="0"/>
                          <a:ea typeface="Times New Roman"/>
                          <a:cs typeface="Times New Roman" pitchFamily="18" charset="0"/>
                        </a:rPr>
                        <a:t>Was operated under procedure PTCA on </a:t>
                      </a:r>
                      <a:r>
                        <a:rPr lang="en-IN" sz="1200" b="1" dirty="0">
                          <a:latin typeface="Times New Roman" pitchFamily="18" charset="0"/>
                          <a:ea typeface="Times New Roman"/>
                          <a:cs typeface="Times New Roman" pitchFamily="18" charset="0"/>
                        </a:rPr>
                        <a:t>27</a:t>
                      </a:r>
                      <a:r>
                        <a:rPr lang="en-IN" sz="1200" b="1" baseline="30000" dirty="0">
                          <a:latin typeface="Times New Roman" pitchFamily="18" charset="0"/>
                          <a:ea typeface="Times New Roman"/>
                          <a:cs typeface="Times New Roman" pitchFamily="18" charset="0"/>
                        </a:rPr>
                        <a:t>th</a:t>
                      </a:r>
                      <a:r>
                        <a:rPr lang="en-IN" sz="1200" b="1" dirty="0">
                          <a:latin typeface="Times New Roman" pitchFamily="18" charset="0"/>
                          <a:ea typeface="Times New Roman"/>
                          <a:cs typeface="Times New Roman" pitchFamily="18" charset="0"/>
                        </a:rPr>
                        <a:t> July 2014</a:t>
                      </a:r>
                      <a:r>
                        <a:rPr lang="en-IN" sz="1200" dirty="0">
                          <a:latin typeface="Times New Roman" pitchFamily="18" charset="0"/>
                          <a:ea typeface="Times New Roman"/>
                          <a:cs typeface="Times New Roman" pitchFamily="18" charset="0"/>
                        </a:rPr>
                        <a:t>.</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3">
                <a:tc>
                  <a:txBody>
                    <a:bodyPr/>
                    <a:lstStyle/>
                    <a:p>
                      <a:pPr>
                        <a:lnSpc>
                          <a:spcPct val="150000"/>
                        </a:lnSpc>
                        <a:spcAft>
                          <a:spcPts val="0"/>
                        </a:spcAft>
                      </a:pPr>
                      <a:r>
                        <a:rPr lang="en-IN" sz="1200" dirty="0">
                          <a:latin typeface="Times New Roman" pitchFamily="18" charset="0"/>
                          <a:ea typeface="Times New Roman"/>
                          <a:cs typeface="Times New Roman" pitchFamily="18" charset="0"/>
                        </a:rPr>
                        <a:t>Beneficiary / Family reaction</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Times New Roman" pitchFamily="18" charset="0"/>
                          <a:ea typeface="Times New Roman"/>
                          <a:cs typeface="Times New Roman" pitchFamily="18" charset="0"/>
                        </a:rPr>
                        <a:t>The beneficiary expressed gratitude to the Government for free facility provided under the scheme. These people are very innocent and simple and were not at all aware of the scheme. The beneficiary and his family were so very happy that free health check up was rendered at their door step, timely diagnosis and treatment and was totally surprised by such personal care and attention given to him at the hospital. He said that he is healthy now not only due to successful operation but also because of mental satisfaction as the care given to poor people was extremely good. </a:t>
                      </a: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381000" y="0"/>
            <a:ext cx="5257800" cy="800219"/>
          </a:xfrm>
          <a:prstGeom prst="rect">
            <a:avLst/>
          </a:prstGeom>
        </p:spPr>
        <p:txBody>
          <a:bodyPr wrap="square">
            <a:spAutoFit/>
          </a:bodyPr>
          <a:lstStyle/>
          <a:p>
            <a:pPr algn="ctr"/>
            <a:r>
              <a:rPr lang="en-IN" sz="2800" b="1" dirty="0" smtClean="0">
                <a:solidFill>
                  <a:srgbClr val="FF0000"/>
                </a:solidFill>
                <a:latin typeface="Times New Roman" pitchFamily="18" charset="0"/>
                <a:cs typeface="Times New Roman" pitchFamily="18" charset="0"/>
              </a:rPr>
              <a:t>Case Study – Tribal Man</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latin typeface="Times New Roman" pitchFamily="18" charset="0"/>
              <a:cs typeface="Times New Roman" pitchFamily="18" charset="0"/>
            </a:endParaRPr>
          </a:p>
        </p:txBody>
      </p:sp>
      <p:pic>
        <p:nvPicPr>
          <p:cNvPr id="1025" name="Picture 1" descr="H:\Case Study-SCST\CR Nagar Tribal-samiyulla\Traible Patient Visit photos\20150507_104910.jpg"/>
          <p:cNvPicPr>
            <a:picLocks noChangeAspect="1" noChangeArrowheads="1"/>
          </p:cNvPicPr>
          <p:nvPr/>
        </p:nvPicPr>
        <p:blipFill>
          <a:blip r:embed="rId3" cstate="print"/>
          <a:srcRect/>
          <a:stretch>
            <a:fillRect/>
          </a:stretch>
        </p:blipFill>
        <p:spPr bwMode="auto">
          <a:xfrm>
            <a:off x="5715000" y="228600"/>
            <a:ext cx="3352800" cy="2514600"/>
          </a:xfrm>
          <a:prstGeom prst="rect">
            <a:avLst/>
          </a:prstGeom>
          <a:noFill/>
        </p:spPr>
      </p:pic>
      <p:pic>
        <p:nvPicPr>
          <p:cNvPr id="1026" name="Picture 2" descr="H:\Case Study-SCST\CR Nagar Tribal-samiyulla\Traible Patient Visit photos\20150507_105431.jpg"/>
          <p:cNvPicPr>
            <a:picLocks noChangeAspect="1" noChangeArrowheads="1"/>
          </p:cNvPicPr>
          <p:nvPr/>
        </p:nvPicPr>
        <p:blipFill>
          <a:blip r:embed="rId4" cstate="print"/>
          <a:srcRect/>
          <a:stretch>
            <a:fillRect/>
          </a:stretch>
        </p:blipFill>
        <p:spPr bwMode="auto">
          <a:xfrm>
            <a:off x="6096000" y="2819400"/>
            <a:ext cx="2789100" cy="371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39762"/>
          </a:xfrm>
        </p:spPr>
        <p:txBody>
          <a:bodyPr>
            <a:noAutofit/>
          </a:bodyPr>
          <a:lstStyle/>
          <a:p>
            <a:r>
              <a:rPr lang="en-IN" sz="2800" b="1" dirty="0" smtClean="0">
                <a:solidFill>
                  <a:srgbClr val="FF0000"/>
                </a:solidFill>
                <a:latin typeface="Times New Roman" pitchFamily="18" charset="0"/>
                <a:cs typeface="Times New Roman" pitchFamily="18" charset="0"/>
              </a:rPr>
              <a:t>Special Health Camps held at SC/ST Reserved Constituencies</a:t>
            </a:r>
            <a:endParaRPr lang="en-IN" sz="2800" b="1" dirty="0">
              <a:solidFill>
                <a:srgbClr val="FF0000"/>
              </a:solidFill>
              <a:latin typeface="Times New Roman" pitchFamily="18" charset="0"/>
              <a:cs typeface="Times New Roman" pitchFamily="18" charset="0"/>
            </a:endParaRPr>
          </a:p>
        </p:txBody>
      </p:sp>
      <p:pic>
        <p:nvPicPr>
          <p:cNvPr id="37890" name="Picture 2" descr="G:\SURESH DATA\DATA\WB Forum &amp; Impact Conclave- Reports\W B Forum May 11th 2015\Forum - Case Studies\camp-7may15.jpg"/>
          <p:cNvPicPr>
            <a:picLocks noChangeAspect="1" noChangeArrowheads="1"/>
          </p:cNvPicPr>
          <p:nvPr/>
        </p:nvPicPr>
        <p:blipFill>
          <a:blip r:embed="rId2"/>
          <a:srcRect/>
          <a:stretch>
            <a:fillRect/>
          </a:stretch>
        </p:blipFill>
        <p:spPr bwMode="auto">
          <a:xfrm>
            <a:off x="24257" y="990600"/>
            <a:ext cx="3633343" cy="4953000"/>
          </a:xfrm>
          <a:prstGeom prst="rect">
            <a:avLst/>
          </a:prstGeom>
          <a:noFill/>
        </p:spPr>
      </p:pic>
      <p:sp>
        <p:nvSpPr>
          <p:cNvPr id="5" name="Content Placeholder 2"/>
          <p:cNvSpPr txBox="1">
            <a:spLocks/>
          </p:cNvSpPr>
          <p:nvPr/>
        </p:nvSpPr>
        <p:spPr>
          <a:xfrm>
            <a:off x="4114800" y="1295400"/>
            <a:ext cx="4343400" cy="18288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total of 47 Special Camps were held in Sc &amp; ST Reserved Constituencies in September 2014.</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000" dirty="0" smtClean="0">
                <a:latin typeface="Times New Roman" pitchFamily="18" charset="0"/>
                <a:cs typeface="Times New Roman" pitchFamily="18" charset="0"/>
              </a:rPr>
              <a:t>Red dots indicate SC Camps &amp; Green dots ST Camps</a:t>
            </a:r>
            <a:r>
              <a:rPr lang="en-IN" sz="2400" dirty="0" smtClean="0">
                <a:latin typeface="Times New Roman" pitchFamily="18" charset="0"/>
                <a:cs typeface="Times New Roman" pitchFamily="18" charset="0"/>
              </a:rPr>
              <a:t>.</a:t>
            </a:r>
            <a:endParaRPr kumimoji="0" lang="en-IN"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3733800" y="3276600"/>
          <a:ext cx="5257800" cy="2819399"/>
        </p:xfrm>
        <a:graphic>
          <a:graphicData uri="http://schemas.openxmlformats.org/drawingml/2006/table">
            <a:tbl>
              <a:tblPr/>
              <a:tblGrid>
                <a:gridCol w="863646"/>
                <a:gridCol w="835174"/>
                <a:gridCol w="711796"/>
                <a:gridCol w="711796"/>
                <a:gridCol w="711796"/>
                <a:gridCol w="711796"/>
                <a:gridCol w="711796"/>
              </a:tblGrid>
              <a:tr h="315793">
                <a:tc gridSpan="7">
                  <a:txBody>
                    <a:bodyPr/>
                    <a:lstStyle/>
                    <a:p>
                      <a:pPr algn="ctr" fontAlgn="b"/>
                      <a:r>
                        <a:rPr lang="en-IN" sz="1200" b="1" i="0" u="none" strike="noStrike">
                          <a:solidFill>
                            <a:srgbClr val="000000"/>
                          </a:solidFill>
                          <a:latin typeface="Times New Roman"/>
                        </a:rPr>
                        <a:t>SC / ST Special Camp Details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80005">
                <a:tc rowSpan="2">
                  <a:txBody>
                    <a:bodyPr/>
                    <a:lstStyle/>
                    <a:p>
                      <a:pPr algn="ctr" fontAlgn="ctr"/>
                      <a:r>
                        <a:rPr lang="en-IN" sz="1200" b="1" i="0" u="none" strike="noStrike">
                          <a:solidFill>
                            <a:srgbClr val="000000"/>
                          </a:solidFill>
                          <a:latin typeface="Times New Roman"/>
                        </a:rPr>
                        <a:t>Division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200" b="1" i="0" u="none" strike="noStrike">
                          <a:solidFill>
                            <a:srgbClr val="000000"/>
                          </a:solidFill>
                          <a:latin typeface="Times New Roman"/>
                        </a:rPr>
                        <a:t>Total Camps Held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200" b="1" i="0" u="none" strike="noStrike">
                          <a:solidFill>
                            <a:srgbClr val="000000"/>
                          </a:solidFill>
                          <a:latin typeface="Times New Roman"/>
                        </a:rPr>
                        <a:t>Total Registred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200" b="1" i="0" u="none" strike="noStrike">
                          <a:solidFill>
                            <a:srgbClr val="000000"/>
                          </a:solidFill>
                          <a:latin typeface="Times New Roman"/>
                        </a:rPr>
                        <a:t>Total Referred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IN" sz="1200" b="1" i="0" u="none" strike="noStrike">
                          <a:solidFill>
                            <a:srgbClr val="000000"/>
                          </a:solidFill>
                          <a:latin typeface="Calibri1"/>
                        </a:rPr>
                        <a:t>Treated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gn="ctr" fontAlgn="ctr"/>
                      <a:r>
                        <a:rPr lang="en-IN" sz="1200" b="1" i="0" u="none" strike="noStrike">
                          <a:solidFill>
                            <a:srgbClr val="000000"/>
                          </a:solidFill>
                          <a:latin typeface="Times New Roman"/>
                        </a:rPr>
                        <a:t>MLT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16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200" b="1" i="0" u="none" strike="noStrike">
                          <a:solidFill>
                            <a:srgbClr val="000000"/>
                          </a:solidFill>
                          <a:latin typeface="Times New Roman"/>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r>
              <a:tr h="353688">
                <a:tc>
                  <a:txBody>
                    <a:bodyPr/>
                    <a:lstStyle/>
                    <a:p>
                      <a:pPr algn="l" fontAlgn="ctr"/>
                      <a:r>
                        <a:rPr lang="en-IN" sz="1200" b="1" i="0" u="none" strike="noStrike">
                          <a:solidFill>
                            <a:srgbClr val="000000"/>
                          </a:solidFill>
                          <a:latin typeface="Times New Roman"/>
                        </a:rPr>
                        <a:t>Bangalore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5118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88">
                <a:tc>
                  <a:txBody>
                    <a:bodyPr/>
                    <a:lstStyle/>
                    <a:p>
                      <a:pPr algn="l" fontAlgn="ctr"/>
                      <a:r>
                        <a:rPr lang="en-IN" sz="1200" b="1" i="0" u="none" strike="noStrike">
                          <a:solidFill>
                            <a:srgbClr val="000000"/>
                          </a:solidFill>
                          <a:latin typeface="Times New Roman"/>
                        </a:rPr>
                        <a:t>Belgum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4704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88">
                <a:tc>
                  <a:txBody>
                    <a:bodyPr/>
                    <a:lstStyle/>
                    <a:p>
                      <a:pPr algn="l" fontAlgn="ctr"/>
                      <a:r>
                        <a:rPr lang="en-IN" sz="1200" b="1" i="0" u="none" strike="noStrike">
                          <a:solidFill>
                            <a:srgbClr val="000000"/>
                          </a:solidFill>
                          <a:latin typeface="Times New Roman"/>
                        </a:rPr>
                        <a:t>Gulbarga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4641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88">
                <a:tc>
                  <a:txBody>
                    <a:bodyPr/>
                    <a:lstStyle/>
                    <a:p>
                      <a:pPr algn="l" fontAlgn="ctr"/>
                      <a:r>
                        <a:rPr lang="en-IN" sz="1200" b="1" i="0" u="none" strike="noStrike">
                          <a:solidFill>
                            <a:srgbClr val="000000"/>
                          </a:solidFill>
                          <a:latin typeface="Times New Roman"/>
                        </a:rPr>
                        <a:t>Mysore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3427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88">
                <a:tc>
                  <a:txBody>
                    <a:bodyPr/>
                    <a:lstStyle/>
                    <a:p>
                      <a:pPr algn="ctr" fontAlgn="ctr"/>
                      <a:r>
                        <a:rPr lang="en-IN" sz="1200" b="1" i="0" u="none" strike="noStrike">
                          <a:solidFill>
                            <a:srgbClr val="000000"/>
                          </a:solidFill>
                          <a:latin typeface="Times New Roman"/>
                        </a:rPr>
                        <a:t>Grand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17890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2356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latin typeface="Times New Roman"/>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latin typeface="Times New Roman"/>
                        </a:rPr>
                        <a:t>1287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098"/>
            <a:ext cx="8229600" cy="599502"/>
          </a:xfrm>
        </p:spPr>
        <p:txBody>
          <a:bodyPr>
            <a:noAutofit/>
          </a:bodyPr>
          <a:lstStyle/>
          <a:p>
            <a:pPr>
              <a:defRPr/>
            </a:pPr>
            <a:r>
              <a:rPr lang="en-IN" sz="2400" b="1" dirty="0" smtClean="0">
                <a:solidFill>
                  <a:srgbClr val="FF0000"/>
                </a:solidFill>
                <a:latin typeface="Times New Roman" pitchFamily="18" charset="0"/>
                <a:cs typeface="Times New Roman" pitchFamily="18" charset="0"/>
              </a:rPr>
              <a:t>Phase III: Targeting Most Vulnerable Groups – SC / ST &amp; Hill Tribes</a:t>
            </a:r>
            <a:endParaRPr lang="en-IN" sz="24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458200" cy="2743200"/>
          </a:xfrm>
        </p:spPr>
        <p:txBody>
          <a:bodyPr>
            <a:noAutofit/>
          </a:bodyPr>
          <a:lstStyle/>
          <a:p>
            <a:pPr algn="just">
              <a:buNone/>
            </a:pPr>
            <a:r>
              <a:rPr lang="en-IN" sz="2000" b="1" dirty="0" smtClean="0">
                <a:solidFill>
                  <a:srgbClr val="0070C0"/>
                </a:solidFill>
                <a:latin typeface="Times New Roman" pitchFamily="18" charset="0"/>
                <a:cs typeface="Times New Roman" pitchFamily="18" charset="0"/>
              </a:rPr>
              <a:t>Exclusive Special Health Camps:</a:t>
            </a:r>
          </a:p>
          <a:p>
            <a:pPr algn="just"/>
            <a:r>
              <a:rPr lang="en-IN" sz="2000" dirty="0" smtClean="0">
                <a:latin typeface="Times New Roman" pitchFamily="18" charset="0"/>
                <a:cs typeface="Times New Roman" pitchFamily="18" charset="0"/>
              </a:rPr>
              <a:t>Before the launch of the camps, the concerned </a:t>
            </a:r>
            <a:r>
              <a:rPr lang="en-IN" sz="2000" dirty="0" err="1" smtClean="0">
                <a:latin typeface="Times New Roman" pitchFamily="18" charset="0"/>
                <a:cs typeface="Times New Roman" pitchFamily="18" charset="0"/>
              </a:rPr>
              <a:t>Hon’ble</a:t>
            </a:r>
            <a:r>
              <a:rPr lang="en-IN" sz="2000" dirty="0" smtClean="0">
                <a:latin typeface="Times New Roman" pitchFamily="18" charset="0"/>
                <a:cs typeface="Times New Roman" pitchFamily="18" charset="0"/>
              </a:rPr>
              <a:t> Ministers and MLAs were contacted and the camps were conducted with their active participation. As the </a:t>
            </a:r>
            <a:r>
              <a:rPr lang="en-IN" sz="2000" dirty="0" err="1" smtClean="0">
                <a:latin typeface="Times New Roman" pitchFamily="18" charset="0"/>
                <a:cs typeface="Times New Roman" pitchFamily="18" charset="0"/>
              </a:rPr>
              <a:t>Hon’ble</a:t>
            </a:r>
            <a:r>
              <a:rPr lang="en-IN" sz="2000" dirty="0" smtClean="0">
                <a:latin typeface="Times New Roman" pitchFamily="18" charset="0"/>
                <a:cs typeface="Times New Roman" pitchFamily="18" charset="0"/>
              </a:rPr>
              <a:t> Ministers and MLAs took personal interest, the turnout in each of the camps were beyond expectation.</a:t>
            </a:r>
          </a:p>
          <a:p>
            <a:pPr algn="just"/>
            <a:r>
              <a:rPr lang="en-IN" sz="2000" dirty="0" smtClean="0">
                <a:latin typeface="Times New Roman" pitchFamily="18" charset="0"/>
                <a:cs typeface="Times New Roman" pitchFamily="18" charset="0"/>
              </a:rPr>
              <a:t>Full Fledged IEC was also undertaken in advance for maximum impact.</a:t>
            </a:r>
          </a:p>
          <a:p>
            <a:pPr algn="just"/>
            <a:r>
              <a:rPr lang="en-IN" sz="2000" dirty="0" smtClean="0">
                <a:latin typeface="Times New Roman" pitchFamily="18" charset="0"/>
                <a:cs typeface="Times New Roman" pitchFamily="18" charset="0"/>
              </a:rPr>
              <a:t>The table below gives the cumulative improvement in the number of SC, ST &amp; Tribal beneficiaries treated till March 2015.</a:t>
            </a:r>
          </a:p>
        </p:txBody>
      </p:sp>
      <p:graphicFrame>
        <p:nvGraphicFramePr>
          <p:cNvPr id="7" name="Table 6"/>
          <p:cNvGraphicFramePr>
            <a:graphicFrameLocks noGrp="1"/>
          </p:cNvGraphicFramePr>
          <p:nvPr/>
        </p:nvGraphicFramePr>
        <p:xfrm>
          <a:off x="228600" y="3581400"/>
          <a:ext cx="3886199" cy="2743202"/>
        </p:xfrm>
        <a:graphic>
          <a:graphicData uri="http://schemas.openxmlformats.org/drawingml/2006/table">
            <a:tbl>
              <a:tblPr/>
              <a:tblGrid>
                <a:gridCol w="907555"/>
                <a:gridCol w="744661"/>
                <a:gridCol w="744661"/>
                <a:gridCol w="744661"/>
                <a:gridCol w="744661"/>
              </a:tblGrid>
              <a:tr h="368290">
                <a:tc gridSpan="5">
                  <a:txBody>
                    <a:bodyPr/>
                    <a:lstStyle/>
                    <a:p>
                      <a:pPr algn="ctr" fontAlgn="b"/>
                      <a:r>
                        <a:rPr lang="en-IN" sz="2000" b="1" i="0" u="none" strike="noStrike" dirty="0" smtClean="0">
                          <a:solidFill>
                            <a:srgbClr val="FF0000"/>
                          </a:solidFill>
                          <a:latin typeface="Times New Roman"/>
                        </a:rPr>
                        <a:t>Before Camp</a:t>
                      </a:r>
                      <a:endParaRPr lang="en-IN" sz="2000" b="1" i="0" u="none" strike="noStrike" dirty="0">
                        <a:solidFill>
                          <a:srgbClr val="FF0000"/>
                        </a:solidFill>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96864">
                <a:tc rowSpan="2">
                  <a:txBody>
                    <a:bodyPr/>
                    <a:lstStyle/>
                    <a:p>
                      <a:pPr algn="ctr" fontAlgn="ctr"/>
                      <a:r>
                        <a:rPr lang="en-IN" sz="1600" b="1" i="0" u="none" strike="noStrike">
                          <a:solidFill>
                            <a:srgbClr val="000000"/>
                          </a:solidFill>
                          <a:latin typeface="Times New Roman"/>
                        </a:rPr>
                        <a:t>Division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IN" sz="1600" b="1" i="0" u="none" strike="noStrike" dirty="0">
                          <a:solidFill>
                            <a:srgbClr val="000000"/>
                          </a:solidFill>
                          <a:latin typeface="Times New Roman"/>
                        </a:rPr>
                        <a:t>From 2010 to March - 2014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r h="296864">
                <a:tc vMerge="1">
                  <a:txBody>
                    <a:bodyPr/>
                    <a:lstStyle/>
                    <a:p>
                      <a:endParaRPr lang="en-IN"/>
                    </a:p>
                  </a:txBody>
                  <a:tcPr/>
                </a:tc>
                <a:tc>
                  <a:txBody>
                    <a:bodyPr/>
                    <a:lstStyle/>
                    <a:p>
                      <a:pPr algn="ctr" fontAlgn="ctr"/>
                      <a:r>
                        <a:rPr lang="en-IN" sz="1600" b="1" i="0" u="none" strike="noStrike" dirty="0">
                          <a:solidFill>
                            <a:srgbClr val="000000"/>
                          </a:solidFill>
                          <a:latin typeface="Times New Roman"/>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864">
                <a:tc>
                  <a:txBody>
                    <a:bodyPr/>
                    <a:lstStyle/>
                    <a:p>
                      <a:pPr algn="l" fontAlgn="ctr"/>
                      <a:r>
                        <a:rPr lang="en-IN" sz="1600" b="0" i="0" u="none" strike="noStrike">
                          <a:solidFill>
                            <a:srgbClr val="000000"/>
                          </a:solidFill>
                          <a:latin typeface="Times New Roman"/>
                        </a:rPr>
                        <a:t>Bangalore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8378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latin typeface="Times New Roman"/>
                        </a:rPr>
                        <a:t>8671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864">
                <a:tc>
                  <a:txBody>
                    <a:bodyPr/>
                    <a:lstStyle/>
                    <a:p>
                      <a:pPr algn="l" fontAlgn="ctr"/>
                      <a:r>
                        <a:rPr lang="en-IN" sz="1600" b="0" i="0" u="none" strike="noStrike">
                          <a:solidFill>
                            <a:srgbClr val="000000"/>
                          </a:solidFill>
                          <a:latin typeface="Times New Roman"/>
                        </a:rPr>
                        <a:t>Belgaum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Times New Roman"/>
                        </a:rPr>
                        <a:t>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17861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19004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864">
                <a:tc>
                  <a:txBody>
                    <a:bodyPr/>
                    <a:lstStyle/>
                    <a:p>
                      <a:pPr algn="l" fontAlgn="ctr"/>
                      <a:r>
                        <a:rPr lang="en-IN" sz="1600" b="0" i="0" u="none" strike="noStrike">
                          <a:solidFill>
                            <a:srgbClr val="000000"/>
                          </a:solidFill>
                          <a:latin typeface="Times New Roman"/>
                        </a:rPr>
                        <a:t>Gulbarga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18143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20700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864">
                <a:tc>
                  <a:txBody>
                    <a:bodyPr/>
                    <a:lstStyle/>
                    <a:p>
                      <a:pPr algn="l" fontAlgn="ctr"/>
                      <a:r>
                        <a:rPr lang="en-IN" sz="1600" b="0" i="0" u="none" strike="noStrike">
                          <a:solidFill>
                            <a:srgbClr val="000000"/>
                          </a:solidFill>
                          <a:latin typeface="Times New Roman"/>
                        </a:rPr>
                        <a:t>Mysore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8150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8339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864">
                <a:tc>
                  <a:txBody>
                    <a:bodyPr/>
                    <a:lstStyle/>
                    <a:p>
                      <a:pPr algn="ctr" fontAlgn="ctr"/>
                      <a:r>
                        <a:rPr lang="en-IN" sz="1600" b="1" i="0" u="none" strike="noStrike">
                          <a:solidFill>
                            <a:srgbClr val="000000"/>
                          </a:solidFill>
                          <a:latin typeface="Times New Roman"/>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2731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1451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52532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56714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864">
                <a:tc>
                  <a:txBody>
                    <a:bodyPr/>
                    <a:lstStyle/>
                    <a:p>
                      <a:pPr algn="ctr" fontAlgn="ctr"/>
                      <a:r>
                        <a:rPr lang="en-IN" sz="1600" b="1" i="0" u="none" strike="noStrike">
                          <a:solidFill>
                            <a:srgbClr val="000000"/>
                          </a:solidFill>
                          <a:latin typeface="Times New Roman"/>
                        </a:rPr>
                        <a:t>%tage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latin typeface="Times New Roman"/>
                        </a:rPr>
                        <a:t>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92.63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724400" y="3733800"/>
          <a:ext cx="3962403" cy="2590797"/>
        </p:xfrm>
        <a:graphic>
          <a:graphicData uri="http://schemas.openxmlformats.org/drawingml/2006/table">
            <a:tbl>
              <a:tblPr/>
              <a:tblGrid>
                <a:gridCol w="925351"/>
                <a:gridCol w="759263"/>
                <a:gridCol w="759263"/>
                <a:gridCol w="759263"/>
                <a:gridCol w="759263"/>
              </a:tblGrid>
              <a:tr h="347829">
                <a:tc gridSpan="5">
                  <a:txBody>
                    <a:bodyPr/>
                    <a:lstStyle/>
                    <a:p>
                      <a:pPr algn="ctr" fontAlgn="b"/>
                      <a:r>
                        <a:rPr lang="en-IN" sz="2000" b="1" i="0" u="none" strike="noStrike" dirty="0" smtClean="0">
                          <a:solidFill>
                            <a:srgbClr val="FF0000"/>
                          </a:solidFill>
                          <a:latin typeface="Times New Roman"/>
                        </a:rPr>
                        <a:t>After</a:t>
                      </a:r>
                      <a:r>
                        <a:rPr lang="en-IN" sz="2000" b="1" i="0" u="none" strike="noStrike" baseline="0" dirty="0" smtClean="0">
                          <a:solidFill>
                            <a:srgbClr val="FF0000"/>
                          </a:solidFill>
                          <a:latin typeface="Times New Roman"/>
                        </a:rPr>
                        <a:t> Camp</a:t>
                      </a:r>
                      <a:endParaRPr lang="en-IN" sz="2000" b="1" i="0" u="none" strike="noStrike" dirty="0">
                        <a:solidFill>
                          <a:srgbClr val="FF0000"/>
                        </a:solidFill>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80371">
                <a:tc rowSpan="2">
                  <a:txBody>
                    <a:bodyPr/>
                    <a:lstStyle/>
                    <a:p>
                      <a:pPr algn="ctr" fontAlgn="ctr"/>
                      <a:r>
                        <a:rPr lang="en-IN" sz="1600" b="1" i="0" u="none" strike="noStrike">
                          <a:solidFill>
                            <a:srgbClr val="000000"/>
                          </a:solidFill>
                          <a:latin typeface="Times New Roman"/>
                        </a:rPr>
                        <a:t>Division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IN" sz="1600" b="1" i="0" u="none" strike="noStrike" dirty="0">
                          <a:solidFill>
                            <a:srgbClr val="000000"/>
                          </a:solidFill>
                          <a:latin typeface="Times New Roman"/>
                        </a:rPr>
                        <a:t>From 2010 to March - 2015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r h="280371">
                <a:tc vMerge="1">
                  <a:txBody>
                    <a:bodyPr/>
                    <a:lstStyle/>
                    <a:p>
                      <a:endParaRPr lang="en-IN"/>
                    </a:p>
                  </a:txBody>
                  <a:tcPr/>
                </a:tc>
                <a:tc>
                  <a:txBody>
                    <a:bodyPr/>
                    <a:lstStyle/>
                    <a:p>
                      <a:pPr algn="ctr" fontAlgn="ctr"/>
                      <a:r>
                        <a:rPr lang="en-IN" sz="1600" b="1" i="0" u="none" strike="noStrike">
                          <a:solidFill>
                            <a:srgbClr val="000000"/>
                          </a:solidFill>
                          <a:latin typeface="Times New Roman"/>
                        </a:rPr>
                        <a:t>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1">
                <a:tc>
                  <a:txBody>
                    <a:bodyPr/>
                    <a:lstStyle/>
                    <a:p>
                      <a:pPr algn="l" fontAlgn="ctr"/>
                      <a:r>
                        <a:rPr lang="en-IN" sz="1600" b="0" i="0" u="none" strike="noStrike">
                          <a:solidFill>
                            <a:srgbClr val="000000"/>
                          </a:solidFill>
                          <a:latin typeface="Times New Roman"/>
                        </a:rPr>
                        <a:t>Bangalore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2613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15611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19338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1">
                <a:tc>
                  <a:txBody>
                    <a:bodyPr/>
                    <a:lstStyle/>
                    <a:p>
                      <a:pPr algn="l" fontAlgn="ctr"/>
                      <a:r>
                        <a:rPr lang="en-IN" sz="1600" b="0" i="0" u="none" strike="noStrike">
                          <a:solidFill>
                            <a:srgbClr val="000000"/>
                          </a:solidFill>
                          <a:latin typeface="Times New Roman"/>
                        </a:rPr>
                        <a:t>Belgaum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2413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Times New Roman"/>
                        </a:rPr>
                        <a:t>24651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28107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1">
                <a:tc>
                  <a:txBody>
                    <a:bodyPr/>
                    <a:lstStyle/>
                    <a:p>
                      <a:pPr algn="l" fontAlgn="ctr"/>
                      <a:r>
                        <a:rPr lang="en-IN" sz="1600" b="0" i="0" u="none" strike="noStrike">
                          <a:solidFill>
                            <a:srgbClr val="000000"/>
                          </a:solidFill>
                          <a:latin typeface="Times New Roman"/>
                        </a:rPr>
                        <a:t>Gulbarga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3894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2148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21751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27793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1">
                <a:tc>
                  <a:txBody>
                    <a:bodyPr/>
                    <a:lstStyle/>
                    <a:p>
                      <a:pPr algn="l" fontAlgn="ctr"/>
                      <a:r>
                        <a:rPr lang="en-IN" sz="1600" b="0" i="0" u="none" strike="noStrike">
                          <a:solidFill>
                            <a:srgbClr val="000000"/>
                          </a:solidFill>
                          <a:latin typeface="Times New Roman"/>
                        </a:rPr>
                        <a:t>Mysore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Times New Roman"/>
                        </a:rPr>
                        <a:t>17381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19699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1">
                <a:tc>
                  <a:txBody>
                    <a:bodyPr/>
                    <a:lstStyle/>
                    <a:p>
                      <a:pPr algn="ctr" fontAlgn="ctr"/>
                      <a:r>
                        <a:rPr lang="en-IN" sz="1600" b="1" i="0" u="none" strike="noStrike">
                          <a:solidFill>
                            <a:srgbClr val="000000"/>
                          </a:solidFill>
                          <a:latin typeface="Times New Roman"/>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latin typeface="Times New Roman"/>
                        </a:rPr>
                        <a:t>10541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latin typeface="Times New Roman"/>
                        </a:rPr>
                        <a:t>5002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79394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94937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1">
                <a:tc>
                  <a:txBody>
                    <a:bodyPr/>
                    <a:lstStyle/>
                    <a:p>
                      <a:pPr algn="ctr" fontAlgn="ctr"/>
                      <a:r>
                        <a:rPr lang="en-IN" sz="1600" b="1" i="0" u="none" strike="noStrike">
                          <a:solidFill>
                            <a:srgbClr val="000000"/>
                          </a:solidFill>
                          <a:latin typeface="Times New Roman"/>
                        </a:rPr>
                        <a:t>%tage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11.10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a:solidFill>
                            <a:srgbClr val="000000"/>
                          </a:solidFill>
                          <a:latin typeface="Times New Roman"/>
                        </a:rPr>
                        <a:t>83.63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solidFill>
                  <a:srgbClr val="632523"/>
                </a:solidFill>
                <a:latin typeface="American Typewriter"/>
                <a:cs typeface="American Typewriter"/>
              </a:rPr>
              <a:t>Special camps </a:t>
            </a:r>
            <a:r>
              <a:rPr lang="en-US" sz="2400" b="1" dirty="0" smtClean="0">
                <a:solidFill>
                  <a:srgbClr val="632523"/>
                </a:solidFill>
                <a:latin typeface="American Typewriter"/>
                <a:cs typeface="American Typewriter"/>
              </a:rPr>
              <a:t>September </a:t>
            </a:r>
            <a:r>
              <a:rPr lang="en-US" sz="2400" b="1" dirty="0">
                <a:solidFill>
                  <a:srgbClr val="632523"/>
                </a:solidFill>
                <a:latin typeface="American Typewriter"/>
                <a:cs typeface="American Typewriter"/>
              </a:rPr>
              <a:t>2015</a:t>
            </a:r>
            <a:r>
              <a:rPr lang="en-US" sz="2400" b="1" dirty="0" smtClean="0">
                <a:solidFill>
                  <a:srgbClr val="632523"/>
                </a:solidFill>
                <a:latin typeface="American Typewriter"/>
                <a:cs typeface="American Typewriter"/>
              </a:rPr>
              <a:t> </a:t>
            </a:r>
            <a:endParaRPr lang="en-US" sz="2400" b="1" dirty="0">
              <a:solidFill>
                <a:srgbClr val="632523"/>
              </a:solidFill>
              <a:latin typeface="American Typewriter"/>
              <a:cs typeface="American Typewriter"/>
            </a:endParaRPr>
          </a:p>
        </p:txBody>
      </p:sp>
      <p:graphicFrame>
        <p:nvGraphicFramePr>
          <p:cNvPr id="5" name="Table 4"/>
          <p:cNvGraphicFramePr>
            <a:graphicFrameLocks noGrp="1"/>
          </p:cNvGraphicFramePr>
          <p:nvPr>
            <p:extLst>
              <p:ext uri="{D42A27DB-BD31-4B8C-83A1-F6EECF244321}">
                <p14:modId xmlns:p14="http://schemas.microsoft.com/office/powerpoint/2010/main" val="1234746319"/>
              </p:ext>
            </p:extLst>
          </p:nvPr>
        </p:nvGraphicFramePr>
        <p:xfrm>
          <a:off x="-33168" y="1447800"/>
          <a:ext cx="9024767" cy="5334001"/>
        </p:xfrm>
        <a:graphic>
          <a:graphicData uri="http://schemas.openxmlformats.org/drawingml/2006/table">
            <a:tbl>
              <a:tblPr/>
              <a:tblGrid>
                <a:gridCol w="1223137"/>
                <a:gridCol w="920107"/>
                <a:gridCol w="1151512"/>
                <a:gridCol w="1123964"/>
                <a:gridCol w="909088"/>
                <a:gridCol w="931127"/>
                <a:gridCol w="1002752"/>
                <a:gridCol w="837463"/>
                <a:gridCol w="925617"/>
              </a:tblGrid>
              <a:tr h="569311">
                <a:tc gridSpan="9">
                  <a:txBody>
                    <a:bodyPr/>
                    <a:lstStyle/>
                    <a:p>
                      <a:pPr algn="ctr" fontAlgn="b"/>
                      <a:r>
                        <a:rPr lang="en-US" sz="1400" b="1" i="0" u="none" strike="noStrike" dirty="0">
                          <a:solidFill>
                            <a:srgbClr val="000000"/>
                          </a:solidFill>
                          <a:effectLst/>
                          <a:latin typeface="Calibri12"/>
                        </a:rPr>
                        <a:t>   </a:t>
                      </a:r>
                    </a:p>
                  </a:txBody>
                  <a:tcPr marL="5024" marR="5024" marT="5024" marB="0" anchor="b">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1172">
                <a:tc>
                  <a:txBody>
                    <a:bodyPr/>
                    <a:lstStyle/>
                    <a:p>
                      <a:pPr algn="ctr" fontAlgn="ctr"/>
                      <a:r>
                        <a:rPr lang="en-US" sz="1600" b="1" i="0" u="none" strike="noStrike" dirty="0">
                          <a:solidFill>
                            <a:srgbClr val="000000"/>
                          </a:solidFill>
                          <a:effectLst/>
                          <a:latin typeface="Calibri1"/>
                        </a:rPr>
                        <a:t>Division</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Total Camps Held</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Total </a:t>
                      </a:r>
                      <a:r>
                        <a:rPr lang="en-US" sz="1600" b="1" i="0" u="none" strike="noStrike" dirty="0" smtClean="0">
                          <a:solidFill>
                            <a:srgbClr val="000000"/>
                          </a:solidFill>
                          <a:effectLst/>
                          <a:latin typeface="Calibri1"/>
                        </a:rPr>
                        <a:t>Registered</a:t>
                      </a:r>
                      <a:endParaRPr lang="en-US" sz="1600" b="1" i="0" u="none" strike="noStrike" dirty="0">
                        <a:solidFill>
                          <a:srgbClr val="000000"/>
                        </a:solidFill>
                        <a:effectLst/>
                        <a:latin typeface="Calibri1"/>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Total Referred</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SC</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ST</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Minority</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Others</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Asha Referred</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840829">
                <a:tc>
                  <a:txBody>
                    <a:bodyPr/>
                    <a:lstStyle/>
                    <a:p>
                      <a:pPr algn="l" fontAlgn="ctr"/>
                      <a:r>
                        <a:rPr lang="en-US" sz="1600" b="1" i="0" u="none" strike="noStrike">
                          <a:solidFill>
                            <a:srgbClr val="000000"/>
                          </a:solidFill>
                          <a:effectLst/>
                          <a:latin typeface="Calibri1"/>
                        </a:rPr>
                        <a:t>Bangalore</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11</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4113</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493</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164</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81</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32</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216</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29</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069">
                <a:tc>
                  <a:txBody>
                    <a:bodyPr/>
                    <a:lstStyle/>
                    <a:p>
                      <a:pPr algn="l" fontAlgn="ctr"/>
                      <a:r>
                        <a:rPr lang="en-US" sz="1600" b="1" i="0" u="none" strike="noStrike">
                          <a:solidFill>
                            <a:srgbClr val="000000"/>
                          </a:solidFill>
                          <a:effectLst/>
                          <a:latin typeface="Calibri1"/>
                        </a:rPr>
                        <a:t>Belgum</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7</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2305</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223</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56</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28</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17</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122</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21</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16759">
                <a:tc>
                  <a:txBody>
                    <a:bodyPr/>
                    <a:lstStyle/>
                    <a:p>
                      <a:pPr algn="l" fontAlgn="ctr"/>
                      <a:r>
                        <a:rPr lang="en-US" sz="1600" b="1" i="0" u="none" strike="noStrike">
                          <a:solidFill>
                            <a:srgbClr val="000000"/>
                          </a:solidFill>
                          <a:effectLst/>
                          <a:latin typeface="Calibri1"/>
                        </a:rPr>
                        <a:t>Gulbarga</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19</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3505</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354</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88</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36</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40</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190</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22</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86828">
                <a:tc>
                  <a:txBody>
                    <a:bodyPr/>
                    <a:lstStyle/>
                    <a:p>
                      <a:pPr algn="l" fontAlgn="ctr"/>
                      <a:r>
                        <a:rPr lang="en-US" sz="1600" b="1" i="0" u="none" strike="noStrike">
                          <a:solidFill>
                            <a:srgbClr val="000000"/>
                          </a:solidFill>
                          <a:effectLst/>
                          <a:latin typeface="Calibri1"/>
                        </a:rPr>
                        <a:t>Mysore</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6</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1823</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263</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57</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35</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5</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166</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7</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051033">
                <a:tc>
                  <a:txBody>
                    <a:bodyPr/>
                    <a:lstStyle/>
                    <a:p>
                      <a:pPr algn="ctr" fontAlgn="ctr"/>
                      <a:r>
                        <a:rPr lang="en-US" sz="1600" b="1" i="0" u="none" strike="noStrike">
                          <a:solidFill>
                            <a:srgbClr val="000000"/>
                          </a:solidFill>
                          <a:effectLst/>
                          <a:latin typeface="Calibri1"/>
                        </a:rPr>
                        <a:t>Grand Total</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44</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12158</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1364</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378</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180</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effectLst/>
                          <a:latin typeface="Calibri1"/>
                        </a:rPr>
                        <a:t>94</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712</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dirty="0">
                          <a:solidFill>
                            <a:srgbClr val="000000"/>
                          </a:solidFill>
                          <a:effectLst/>
                          <a:latin typeface="Calibri1"/>
                        </a:rPr>
                        <a:t>79</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3785808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IN" sz="2800" b="1" dirty="0" smtClean="0">
                <a:solidFill>
                  <a:srgbClr val="FF0000"/>
                </a:solidFill>
              </a:rPr>
              <a:t>Case Study – Young Woman </a:t>
            </a:r>
            <a:endParaRPr lang="en-IN" sz="2800" dirty="0">
              <a:solidFill>
                <a:srgbClr val="FF0000"/>
              </a:solidFill>
            </a:endParaRPr>
          </a:p>
        </p:txBody>
      </p:sp>
      <p:graphicFrame>
        <p:nvGraphicFramePr>
          <p:cNvPr id="10" name="Table 9"/>
          <p:cNvGraphicFramePr>
            <a:graphicFrameLocks noGrp="1"/>
          </p:cNvGraphicFramePr>
          <p:nvPr/>
        </p:nvGraphicFramePr>
        <p:xfrm>
          <a:off x="152400" y="1066800"/>
          <a:ext cx="6400800" cy="5568131"/>
        </p:xfrm>
        <a:graphic>
          <a:graphicData uri="http://schemas.openxmlformats.org/drawingml/2006/table">
            <a:tbl>
              <a:tblPr/>
              <a:tblGrid>
                <a:gridCol w="1599854"/>
                <a:gridCol w="4800946"/>
              </a:tblGrid>
              <a:tr h="314510">
                <a:tc>
                  <a:txBody>
                    <a:bodyPr/>
                    <a:lstStyle/>
                    <a:p>
                      <a:pPr>
                        <a:lnSpc>
                          <a:spcPct val="150000"/>
                        </a:lnSpc>
                        <a:spcAft>
                          <a:spcPts val="0"/>
                        </a:spcAft>
                      </a:pPr>
                      <a:r>
                        <a:rPr lang="en-IN" sz="1400" b="1" dirty="0">
                          <a:latin typeface="MyriadPro-Regular"/>
                          <a:ea typeface="Times New Roman"/>
                          <a:cs typeface="MyriadPro-Regular"/>
                        </a:rPr>
                        <a:t>Beneficiary</a:t>
                      </a:r>
                      <a:endParaRPr lang="en-IN" sz="1400" b="1" dirty="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400" b="1" dirty="0" err="1">
                          <a:latin typeface="MyriadPro-Regular"/>
                          <a:ea typeface="Times New Roman"/>
                          <a:cs typeface="MyriadPro-Regular"/>
                        </a:rPr>
                        <a:t>Kavitha</a:t>
                      </a:r>
                      <a:r>
                        <a:rPr lang="en-IN" sz="1400" b="1" dirty="0">
                          <a:latin typeface="MyriadPro-Regular"/>
                          <a:ea typeface="Times New Roman"/>
                          <a:cs typeface="MyriadPro-Regular"/>
                        </a:rPr>
                        <a:t> w/o </a:t>
                      </a:r>
                      <a:r>
                        <a:rPr lang="en-IN" sz="1400" b="1" dirty="0" err="1">
                          <a:latin typeface="MyriadPro-Regular"/>
                          <a:ea typeface="Times New Roman"/>
                          <a:cs typeface="MyriadPro-Regular"/>
                        </a:rPr>
                        <a:t>Venkatesh</a:t>
                      </a:r>
                      <a:r>
                        <a:rPr lang="en-IN" sz="1400" b="1" dirty="0">
                          <a:latin typeface="MyriadPro-Regular"/>
                          <a:ea typeface="Times New Roman"/>
                          <a:cs typeface="MyriadPro-Regular"/>
                        </a:rPr>
                        <a:t>, From Scheduled Caste </a:t>
                      </a:r>
                      <a:endParaRPr lang="en-IN" sz="1400" b="1" dirty="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10">
                <a:tc>
                  <a:txBody>
                    <a:bodyPr/>
                    <a:lstStyle/>
                    <a:p>
                      <a:pPr>
                        <a:lnSpc>
                          <a:spcPct val="150000"/>
                        </a:lnSpc>
                        <a:spcAft>
                          <a:spcPts val="0"/>
                        </a:spcAft>
                      </a:pPr>
                      <a:r>
                        <a:rPr lang="en-IN" sz="1200">
                          <a:latin typeface="MyriadPro-Regular"/>
                          <a:ea typeface="Times New Roman"/>
                          <a:cs typeface="MyriadPro-Regular"/>
                        </a:rPr>
                        <a:t>Age</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20 years – Married just a year back</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10">
                <a:tc>
                  <a:txBody>
                    <a:bodyPr/>
                    <a:lstStyle/>
                    <a:p>
                      <a:pPr>
                        <a:lnSpc>
                          <a:spcPct val="150000"/>
                        </a:lnSpc>
                        <a:spcAft>
                          <a:spcPts val="0"/>
                        </a:spcAft>
                      </a:pPr>
                      <a:r>
                        <a:rPr lang="en-IN" sz="1200">
                          <a:latin typeface="MyriadPro-Regular"/>
                          <a:ea typeface="Times New Roman"/>
                          <a:cs typeface="MyriadPro-Regular"/>
                        </a:rPr>
                        <a:t>Village</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Arakera K – Shorapur Tq, 80 KM from Yadgir District</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510">
                <a:tc>
                  <a:txBody>
                    <a:bodyPr/>
                    <a:lstStyle/>
                    <a:p>
                      <a:pPr>
                        <a:lnSpc>
                          <a:spcPct val="150000"/>
                        </a:lnSpc>
                        <a:spcAft>
                          <a:spcPts val="0"/>
                        </a:spcAft>
                      </a:pPr>
                      <a:r>
                        <a:rPr lang="en-IN" sz="1200">
                          <a:latin typeface="MyriadPro-Regular"/>
                          <a:ea typeface="Times New Roman"/>
                          <a:cs typeface="MyriadPro-Regular"/>
                        </a:rPr>
                        <a:t>Occupation</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Husband is a daily wage agricultural labourer (Seasonal)</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331">
                <a:tc>
                  <a:txBody>
                    <a:bodyPr/>
                    <a:lstStyle/>
                    <a:p>
                      <a:pPr>
                        <a:lnSpc>
                          <a:spcPct val="150000"/>
                        </a:lnSpc>
                        <a:spcAft>
                          <a:spcPts val="0"/>
                        </a:spcAft>
                      </a:pPr>
                      <a:r>
                        <a:rPr lang="en-IN" sz="1200">
                          <a:latin typeface="MyriadPro-Regular"/>
                          <a:ea typeface="Times New Roman"/>
                          <a:cs typeface="MyriadPro-Regular"/>
                        </a:rPr>
                        <a:t>Problem </a:t>
                      </a:r>
                      <a:endParaRPr lang="en-IN" sz="1200">
                        <a:latin typeface="Calibri"/>
                        <a:ea typeface="Times New Roman"/>
                        <a:cs typeface="Times New Roman"/>
                      </a:endParaRPr>
                    </a:p>
                    <a:p>
                      <a:pPr>
                        <a:lnSpc>
                          <a:spcPct val="150000"/>
                        </a:lnSpc>
                        <a:spcAft>
                          <a:spcPts val="0"/>
                        </a:spcAft>
                      </a:pPr>
                      <a:r>
                        <a:rPr lang="en-IN" sz="1200">
                          <a:latin typeface="MyriadPro-Regular"/>
                          <a:ea typeface="Times New Roman"/>
                          <a:cs typeface="MyriadPro-Regular"/>
                        </a:rPr>
                        <a:t>&amp;</a:t>
                      </a:r>
                      <a:endParaRPr lang="en-IN" sz="1200">
                        <a:latin typeface="Calibri"/>
                        <a:ea typeface="Times New Roman"/>
                        <a:cs typeface="Times New Roman"/>
                      </a:endParaRPr>
                    </a:p>
                    <a:p>
                      <a:pPr>
                        <a:lnSpc>
                          <a:spcPct val="150000"/>
                        </a:lnSpc>
                        <a:spcAft>
                          <a:spcPts val="0"/>
                        </a:spcAft>
                      </a:pPr>
                      <a:r>
                        <a:rPr lang="en-IN" sz="1200">
                          <a:latin typeface="MyriadPro-Regular"/>
                          <a:ea typeface="Times New Roman"/>
                          <a:cs typeface="MyriadPro-Regular"/>
                        </a:rPr>
                        <a:t>Identification </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MyriadPro-Regular"/>
                          <a:ea typeface="Times New Roman"/>
                          <a:cs typeface="MyriadPro-Regular"/>
                        </a:rPr>
                        <a:t>Complained of Breathlessness &amp; Chest Pain – Family could not afford even for check up, were distressed &amp; were about to approach the local quack doctor.</a:t>
                      </a:r>
                      <a:endParaRPr lang="en-IN" sz="1200" dirty="0">
                        <a:latin typeface="Calibri"/>
                        <a:ea typeface="Times New Roman"/>
                        <a:cs typeface="Times New Roman"/>
                      </a:endParaRPr>
                    </a:p>
                    <a:p>
                      <a:pPr>
                        <a:lnSpc>
                          <a:spcPct val="150000"/>
                        </a:lnSpc>
                        <a:spcAft>
                          <a:spcPts val="0"/>
                        </a:spcAft>
                      </a:pPr>
                      <a:r>
                        <a:rPr lang="en-IN" sz="1200" dirty="0">
                          <a:latin typeface="MyriadPro-Regular"/>
                          <a:ea typeface="Times New Roman"/>
                          <a:cs typeface="MyriadPro-Regular"/>
                        </a:rPr>
                        <a:t>Was heartened about VAS Special Health Camp being held at nearby </a:t>
                      </a:r>
                      <a:r>
                        <a:rPr lang="en-IN" sz="1200" dirty="0" err="1">
                          <a:latin typeface="MyriadPro-Regular"/>
                          <a:ea typeface="Times New Roman"/>
                          <a:cs typeface="MyriadPro-Regular"/>
                        </a:rPr>
                        <a:t>Shorapur</a:t>
                      </a:r>
                      <a:r>
                        <a:rPr lang="en-IN" sz="1200" dirty="0">
                          <a:latin typeface="MyriadPro-Regular"/>
                          <a:ea typeface="Times New Roman"/>
                          <a:cs typeface="MyriadPro-Regular"/>
                        </a:rPr>
                        <a:t> </a:t>
                      </a:r>
                      <a:r>
                        <a:rPr lang="en-IN" sz="1200" dirty="0" err="1">
                          <a:latin typeface="MyriadPro-Regular"/>
                          <a:ea typeface="Times New Roman"/>
                          <a:cs typeface="MyriadPro-Regular"/>
                        </a:rPr>
                        <a:t>Tq</a:t>
                      </a:r>
                      <a:r>
                        <a:rPr lang="en-IN" sz="1200" dirty="0">
                          <a:latin typeface="MyriadPro-Regular"/>
                          <a:ea typeface="Times New Roman"/>
                          <a:cs typeface="MyriadPro-Regular"/>
                        </a:rPr>
                        <a:t> on 10</a:t>
                      </a:r>
                      <a:r>
                        <a:rPr lang="en-IN" sz="1200" baseline="30000" dirty="0">
                          <a:latin typeface="MyriadPro-Regular"/>
                          <a:ea typeface="Times New Roman"/>
                          <a:cs typeface="MyriadPro-Regular"/>
                        </a:rPr>
                        <a:t>th</a:t>
                      </a:r>
                      <a:r>
                        <a:rPr lang="en-IN" sz="1200" dirty="0">
                          <a:latin typeface="MyriadPro-Regular"/>
                          <a:ea typeface="Times New Roman"/>
                          <a:cs typeface="MyriadPro-Regular"/>
                        </a:rPr>
                        <a:t> Sept 2014 – Attended the camp &amp; was referred to </a:t>
                      </a:r>
                      <a:r>
                        <a:rPr lang="en-IN" sz="1200" dirty="0" err="1">
                          <a:latin typeface="MyriadPro-Regular"/>
                          <a:ea typeface="Times New Roman"/>
                          <a:cs typeface="MyriadPro-Regular"/>
                        </a:rPr>
                        <a:t>Mahaveer</a:t>
                      </a:r>
                      <a:r>
                        <a:rPr lang="en-IN" sz="1200" dirty="0">
                          <a:latin typeface="MyriadPro-Regular"/>
                          <a:ea typeface="Times New Roman"/>
                          <a:cs typeface="MyriadPro-Regular"/>
                        </a:rPr>
                        <a:t> Jain Hospital for further treatment by arranging free transportation</a:t>
                      </a:r>
                      <a:endParaRPr lang="en-IN" sz="1200" dirty="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115">
                <a:tc>
                  <a:txBody>
                    <a:bodyPr/>
                    <a:lstStyle/>
                    <a:p>
                      <a:pPr>
                        <a:lnSpc>
                          <a:spcPct val="150000"/>
                        </a:lnSpc>
                        <a:spcAft>
                          <a:spcPts val="0"/>
                        </a:spcAft>
                      </a:pPr>
                      <a:r>
                        <a:rPr lang="en-IN" sz="1200">
                          <a:latin typeface="MyriadPro-Regular"/>
                          <a:ea typeface="Times New Roman"/>
                          <a:cs typeface="MyriadPro-Regular"/>
                        </a:rPr>
                        <a:t>Treatment</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Diagnosed to undergo Cardiothoracic Surgery costing </a:t>
                      </a:r>
                      <a:endParaRPr lang="en-IN" sz="1200">
                        <a:latin typeface="Calibri"/>
                        <a:ea typeface="Times New Roman"/>
                        <a:cs typeface="Times New Roman"/>
                      </a:endParaRPr>
                    </a:p>
                    <a:p>
                      <a:pPr>
                        <a:lnSpc>
                          <a:spcPct val="150000"/>
                        </a:lnSpc>
                        <a:spcAft>
                          <a:spcPts val="0"/>
                        </a:spcAft>
                      </a:pPr>
                      <a:r>
                        <a:rPr lang="en-IN" sz="1200">
                          <a:latin typeface="MyriadPro-Regular"/>
                          <a:ea typeface="Times New Roman"/>
                          <a:cs typeface="MyriadPro-Regular"/>
                        </a:rPr>
                        <a:t>Rs. 1,20,000/- &amp; Surgery done successfully on 27</a:t>
                      </a:r>
                      <a:r>
                        <a:rPr lang="en-IN" sz="1200" baseline="30000">
                          <a:latin typeface="MyriadPro-Regular"/>
                          <a:ea typeface="Times New Roman"/>
                          <a:cs typeface="MyriadPro-Regular"/>
                        </a:rPr>
                        <a:t>th</a:t>
                      </a:r>
                      <a:r>
                        <a:rPr lang="en-IN" sz="1200">
                          <a:latin typeface="MyriadPro-Regular"/>
                          <a:ea typeface="Times New Roman"/>
                          <a:cs typeface="MyriadPro-Regular"/>
                        </a:rPr>
                        <a:t> Sept 2014.</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115">
                <a:tc>
                  <a:txBody>
                    <a:bodyPr/>
                    <a:lstStyle/>
                    <a:p>
                      <a:pPr>
                        <a:lnSpc>
                          <a:spcPct val="150000"/>
                        </a:lnSpc>
                        <a:spcAft>
                          <a:spcPts val="0"/>
                        </a:spcAft>
                      </a:pPr>
                      <a:r>
                        <a:rPr lang="en-IN" sz="1200">
                          <a:latin typeface="MyriadPro-Regular"/>
                          <a:ea typeface="Times New Roman"/>
                          <a:cs typeface="MyriadPro-Regular"/>
                        </a:rPr>
                        <a:t>Beneficiary / Family reaction</a:t>
                      </a:r>
                      <a:endParaRPr lang="en-IN" sz="120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MyriadPro-Regular"/>
                          <a:ea typeface="Times New Roman"/>
                          <a:cs typeface="MyriadPro-Regular"/>
                        </a:rPr>
                        <a:t>Husband expressed gratitude to VAS for transforming their life from disaster to that of leading a buoyant &amp; productive life. A classic case of rejuvenation of a young life &amp; family.</a:t>
                      </a:r>
                      <a:endParaRPr lang="en-IN" sz="1200" dirty="0">
                        <a:latin typeface="Calibri"/>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9" name="Picture 5" descr="H:\Case Study-SCST\Yadgir-Kavitha\20150506_112512.jpg"/>
          <p:cNvPicPr preferRelativeResize="0">
            <a:picLocks noChangeArrowheads="1"/>
          </p:cNvPicPr>
          <p:nvPr/>
        </p:nvPicPr>
        <p:blipFill>
          <a:blip r:embed="rId2" cstate="print"/>
          <a:srcRect/>
          <a:stretch>
            <a:fillRect/>
          </a:stretch>
        </p:blipFill>
        <p:spPr bwMode="auto">
          <a:xfrm>
            <a:off x="-2209800" y="-5334000"/>
            <a:ext cx="2209800" cy="2910840"/>
          </a:xfrm>
          <a:prstGeom prst="rect">
            <a:avLst/>
          </a:prstGeom>
          <a:noFill/>
        </p:spPr>
      </p:pic>
      <p:pic>
        <p:nvPicPr>
          <p:cNvPr id="13" name="Picture 2" descr="H:\Case Study-SCST\Yadgir-Kavitha\20150506_112512.jpg"/>
          <p:cNvPicPr>
            <a:picLocks noChangeAspect="1" noChangeArrowheads="1"/>
          </p:cNvPicPr>
          <p:nvPr/>
        </p:nvPicPr>
        <p:blipFill>
          <a:blip r:embed="rId3" cstate="print"/>
          <a:srcRect/>
          <a:stretch>
            <a:fillRect/>
          </a:stretch>
        </p:blipFill>
        <p:spPr bwMode="auto">
          <a:xfrm>
            <a:off x="6781800" y="787400"/>
            <a:ext cx="2209800" cy="2946400"/>
          </a:xfrm>
          <a:prstGeom prst="rect">
            <a:avLst/>
          </a:prstGeom>
          <a:noFill/>
        </p:spPr>
      </p:pic>
      <p:pic>
        <p:nvPicPr>
          <p:cNvPr id="15" name="Picture 3" descr="H:\Case Study-SCST\Yadgir-Kavitha\Calendars Disbursment-14 Ban DIV.xls - Shortcut.lnk.jpg"/>
          <p:cNvPicPr>
            <a:picLocks noChangeAspect="1" noChangeArrowheads="1"/>
          </p:cNvPicPr>
          <p:nvPr/>
        </p:nvPicPr>
        <p:blipFill>
          <a:blip r:embed="rId4" cstate="print"/>
          <a:srcRect/>
          <a:stretch>
            <a:fillRect/>
          </a:stretch>
        </p:blipFill>
        <p:spPr bwMode="auto">
          <a:xfrm>
            <a:off x="6781800" y="3759200"/>
            <a:ext cx="2209800" cy="294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IN" sz="2800" b="1" dirty="0" smtClean="0">
                <a:solidFill>
                  <a:srgbClr val="FF0000"/>
                </a:solidFill>
              </a:rPr>
              <a:t>Case Study – School going Girl Child </a:t>
            </a:r>
            <a:endParaRPr lang="en-IN" sz="2800" dirty="0">
              <a:solidFill>
                <a:srgbClr val="FF0000"/>
              </a:solidFill>
            </a:endParaRPr>
          </a:p>
        </p:txBody>
      </p:sp>
      <p:pic>
        <p:nvPicPr>
          <p:cNvPr id="9" name="Picture 4" descr="H:\Case Study-SCST\Yadgir-Kavitha\20150506_112512.jpg"/>
          <p:cNvPicPr preferRelativeResize="0">
            <a:picLocks noChangeAspect="1" noChangeArrowheads="1"/>
          </p:cNvPicPr>
          <p:nvPr/>
        </p:nvPicPr>
        <p:blipFill>
          <a:blip r:embed="rId2" cstate="print"/>
          <a:srcRect/>
          <a:stretch>
            <a:fillRect/>
          </a:stretch>
        </p:blipFill>
        <p:spPr bwMode="auto">
          <a:xfrm>
            <a:off x="-4572000" y="-8763000"/>
            <a:ext cx="1828800" cy="2438400"/>
          </a:xfrm>
          <a:prstGeom prst="rect">
            <a:avLst/>
          </a:prstGeom>
          <a:noFill/>
        </p:spPr>
      </p:pic>
      <p:graphicFrame>
        <p:nvGraphicFramePr>
          <p:cNvPr id="5" name="Table 4"/>
          <p:cNvGraphicFramePr>
            <a:graphicFrameLocks noGrp="1"/>
          </p:cNvGraphicFramePr>
          <p:nvPr/>
        </p:nvGraphicFramePr>
        <p:xfrm>
          <a:off x="152400" y="838200"/>
          <a:ext cx="5867400" cy="6103620"/>
        </p:xfrm>
        <a:graphic>
          <a:graphicData uri="http://schemas.openxmlformats.org/drawingml/2006/table">
            <a:tbl>
              <a:tblPr/>
              <a:tblGrid>
                <a:gridCol w="1466533"/>
                <a:gridCol w="4400867"/>
              </a:tblGrid>
              <a:tr h="156308">
                <a:tc>
                  <a:txBody>
                    <a:bodyPr/>
                    <a:lstStyle/>
                    <a:p>
                      <a:pPr>
                        <a:lnSpc>
                          <a:spcPct val="150000"/>
                        </a:lnSpc>
                        <a:spcAft>
                          <a:spcPts val="0"/>
                        </a:spcAft>
                      </a:pPr>
                      <a:r>
                        <a:rPr lang="en-IN" sz="1400" b="1" dirty="0">
                          <a:latin typeface="MyriadPro-Regular"/>
                          <a:ea typeface="Times New Roman"/>
                          <a:cs typeface="MyriadPro-Regular"/>
                        </a:rPr>
                        <a:t>Beneficiary</a:t>
                      </a:r>
                      <a:endParaRPr lang="en-IN" sz="1400" b="1" dirty="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400" b="1" dirty="0">
                          <a:latin typeface="MyriadPro-Regular"/>
                          <a:ea typeface="Times New Roman"/>
                          <a:cs typeface="MyriadPro-Regular"/>
                        </a:rPr>
                        <a:t>Miss. </a:t>
                      </a:r>
                      <a:r>
                        <a:rPr lang="en-IN" sz="1400" b="1" dirty="0" err="1">
                          <a:latin typeface="MyriadPro-Regular"/>
                          <a:ea typeface="Times New Roman"/>
                          <a:cs typeface="MyriadPro-Regular"/>
                        </a:rPr>
                        <a:t>Mangala</a:t>
                      </a:r>
                      <a:r>
                        <a:rPr lang="en-IN" sz="1400" b="1" dirty="0">
                          <a:latin typeface="MyriadPro-Regular"/>
                          <a:ea typeface="Times New Roman"/>
                          <a:cs typeface="MyriadPro-Regular"/>
                        </a:rPr>
                        <a:t> D/o </a:t>
                      </a:r>
                      <a:r>
                        <a:rPr lang="en-IN" sz="1400" b="1" dirty="0" err="1">
                          <a:latin typeface="MyriadPro-Regular"/>
                          <a:ea typeface="Times New Roman"/>
                          <a:cs typeface="MyriadPro-Regular"/>
                        </a:rPr>
                        <a:t>Mariappa</a:t>
                      </a:r>
                      <a:r>
                        <a:rPr lang="en-IN" sz="1400" b="1" dirty="0">
                          <a:latin typeface="MyriadPro-Regular"/>
                          <a:ea typeface="Times New Roman"/>
                          <a:cs typeface="MyriadPro-Regular"/>
                        </a:rPr>
                        <a:t>,     -Scheduled Tribe</a:t>
                      </a:r>
                      <a:endParaRPr lang="en-IN" sz="1400" b="1" dirty="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08">
                <a:tc>
                  <a:txBody>
                    <a:bodyPr/>
                    <a:lstStyle/>
                    <a:p>
                      <a:pPr>
                        <a:lnSpc>
                          <a:spcPct val="150000"/>
                        </a:lnSpc>
                        <a:spcAft>
                          <a:spcPts val="0"/>
                        </a:spcAft>
                      </a:pPr>
                      <a:r>
                        <a:rPr lang="en-IN" sz="1100">
                          <a:latin typeface="MyriadPro-Regular"/>
                          <a:ea typeface="Times New Roman"/>
                          <a:cs typeface="MyriadPro-Regular"/>
                        </a:rPr>
                        <a:t>Age</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MyriadPro-Regular"/>
                          <a:ea typeface="Times New Roman"/>
                          <a:cs typeface="MyriadPro-Regular"/>
                        </a:rPr>
                        <a:t>10 years –  School Going</a:t>
                      </a:r>
                      <a:endParaRPr lang="en-IN" sz="1100" dirty="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08">
                <a:tc>
                  <a:txBody>
                    <a:bodyPr/>
                    <a:lstStyle/>
                    <a:p>
                      <a:pPr>
                        <a:lnSpc>
                          <a:spcPct val="150000"/>
                        </a:lnSpc>
                        <a:spcAft>
                          <a:spcPts val="0"/>
                        </a:spcAft>
                      </a:pPr>
                      <a:r>
                        <a:rPr lang="en-IN" sz="1100">
                          <a:latin typeface="MyriadPro-Regular"/>
                          <a:ea typeface="Times New Roman"/>
                          <a:cs typeface="MyriadPro-Regular"/>
                        </a:rPr>
                        <a:t>Village</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MyriadPro-Regular"/>
                          <a:ea typeface="Times New Roman"/>
                          <a:cs typeface="MyriadPro-Regular"/>
                        </a:rPr>
                        <a:t>Yenagi, H B Halli Tq, – 75 KM from Bellary District</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08">
                <a:tc>
                  <a:txBody>
                    <a:bodyPr/>
                    <a:lstStyle/>
                    <a:p>
                      <a:pPr>
                        <a:lnSpc>
                          <a:spcPct val="150000"/>
                        </a:lnSpc>
                        <a:spcAft>
                          <a:spcPts val="0"/>
                        </a:spcAft>
                      </a:pPr>
                      <a:r>
                        <a:rPr lang="en-IN" sz="1100">
                          <a:latin typeface="MyriadPro-Regular"/>
                          <a:ea typeface="Times New Roman"/>
                          <a:cs typeface="MyriadPro-Regular"/>
                        </a:rPr>
                        <a:t>Occupation</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MyriadPro-Regular"/>
                          <a:ea typeface="Times New Roman"/>
                          <a:cs typeface="MyriadPro-Regular"/>
                        </a:rPr>
                        <a:t>Student</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23">
                <a:tc>
                  <a:txBody>
                    <a:bodyPr/>
                    <a:lstStyle/>
                    <a:p>
                      <a:pPr>
                        <a:lnSpc>
                          <a:spcPct val="150000"/>
                        </a:lnSpc>
                        <a:spcAft>
                          <a:spcPts val="0"/>
                        </a:spcAft>
                      </a:pPr>
                      <a:r>
                        <a:rPr lang="en-IN" sz="1100">
                          <a:latin typeface="MyriadPro-Regular"/>
                          <a:ea typeface="Times New Roman"/>
                          <a:cs typeface="MyriadPro-Regular"/>
                        </a:rPr>
                        <a:t>Family Background</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MyriadPro-Regular"/>
                          <a:ea typeface="Times New Roman"/>
                          <a:cs typeface="MyriadPro-Regular"/>
                        </a:rPr>
                        <a:t>Father is bedridden due to paralytic stroke. Mother works as a daily wage labourer &amp; is the main earner. Has two other minor children. Very poor &amp; live in single room tin house.</a:t>
                      </a:r>
                      <a:endParaRPr lang="en-IN" sz="1100" dirty="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769">
                <a:tc>
                  <a:txBody>
                    <a:bodyPr/>
                    <a:lstStyle/>
                    <a:p>
                      <a:pPr>
                        <a:lnSpc>
                          <a:spcPct val="150000"/>
                        </a:lnSpc>
                        <a:spcAft>
                          <a:spcPts val="0"/>
                        </a:spcAft>
                      </a:pPr>
                      <a:r>
                        <a:rPr lang="en-IN" sz="1100">
                          <a:latin typeface="MyriadPro-Regular"/>
                          <a:ea typeface="Times New Roman"/>
                          <a:cs typeface="MyriadPro-Regular"/>
                        </a:rPr>
                        <a:t>Problem </a:t>
                      </a:r>
                      <a:endParaRPr lang="en-IN" sz="1100">
                        <a:latin typeface="Calibri"/>
                        <a:ea typeface="Times New Roman"/>
                        <a:cs typeface="Times New Roman"/>
                      </a:endParaRPr>
                    </a:p>
                    <a:p>
                      <a:pPr>
                        <a:lnSpc>
                          <a:spcPct val="150000"/>
                        </a:lnSpc>
                        <a:spcAft>
                          <a:spcPts val="0"/>
                        </a:spcAft>
                      </a:pPr>
                      <a:r>
                        <a:rPr lang="en-IN" sz="1100">
                          <a:latin typeface="MyriadPro-Regular"/>
                          <a:ea typeface="Times New Roman"/>
                          <a:cs typeface="MyriadPro-Regular"/>
                        </a:rPr>
                        <a:t>&amp;</a:t>
                      </a:r>
                      <a:endParaRPr lang="en-IN" sz="1100">
                        <a:latin typeface="Calibri"/>
                        <a:ea typeface="Times New Roman"/>
                        <a:cs typeface="Times New Roman"/>
                      </a:endParaRPr>
                    </a:p>
                    <a:p>
                      <a:pPr>
                        <a:lnSpc>
                          <a:spcPct val="150000"/>
                        </a:lnSpc>
                        <a:spcAft>
                          <a:spcPts val="0"/>
                        </a:spcAft>
                      </a:pPr>
                      <a:r>
                        <a:rPr lang="en-IN" sz="1100">
                          <a:latin typeface="MyriadPro-Regular"/>
                          <a:ea typeface="Times New Roman"/>
                          <a:cs typeface="MyriadPro-Regular"/>
                        </a:rPr>
                        <a:t>Identification </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MyriadPro-Regular"/>
                          <a:ea typeface="Times New Roman"/>
                          <a:cs typeface="MyriadPro-Regular"/>
                        </a:rPr>
                        <a:t>Complained of Chest Pain &amp; could not walk to go to school – Mother was helpless &amp; was performing </a:t>
                      </a:r>
                      <a:r>
                        <a:rPr lang="en-IN" sz="1100" dirty="0" err="1">
                          <a:latin typeface="MyriadPro-Regular"/>
                          <a:ea typeface="Times New Roman"/>
                          <a:cs typeface="MyriadPro-Regular"/>
                        </a:rPr>
                        <a:t>pooja</a:t>
                      </a:r>
                      <a:r>
                        <a:rPr lang="en-IN" sz="1100" dirty="0">
                          <a:latin typeface="MyriadPro-Regular"/>
                          <a:ea typeface="Times New Roman"/>
                          <a:cs typeface="MyriadPro-Regular"/>
                        </a:rPr>
                        <a:t> everyday hoping for divine intervention to heal her daughter.   </a:t>
                      </a:r>
                      <a:endParaRPr lang="en-IN" sz="1100" dirty="0">
                        <a:latin typeface="Calibri"/>
                        <a:ea typeface="Times New Roman"/>
                        <a:cs typeface="Times New Roman"/>
                      </a:endParaRPr>
                    </a:p>
                    <a:p>
                      <a:pPr>
                        <a:lnSpc>
                          <a:spcPct val="150000"/>
                        </a:lnSpc>
                        <a:spcAft>
                          <a:spcPts val="0"/>
                        </a:spcAft>
                      </a:pPr>
                      <a:r>
                        <a:rPr lang="en-IN" sz="1100" dirty="0">
                          <a:latin typeface="MyriadPro-Regular"/>
                          <a:ea typeface="Times New Roman"/>
                          <a:cs typeface="MyriadPro-Regular"/>
                        </a:rPr>
                        <a:t>At this juncture, her neighbour informed the mother of the child about VAS Special Health Camp scheduled on </a:t>
                      </a:r>
                      <a:r>
                        <a:rPr lang="en-IN" sz="1100" b="1" dirty="0">
                          <a:latin typeface="MyriadPro-Regular"/>
                          <a:ea typeface="Times New Roman"/>
                          <a:cs typeface="MyriadPro-Regular"/>
                        </a:rPr>
                        <a:t>8</a:t>
                      </a:r>
                      <a:r>
                        <a:rPr lang="en-IN" sz="1100" b="1" baseline="30000" dirty="0">
                          <a:latin typeface="MyriadPro-Regular"/>
                          <a:ea typeface="Times New Roman"/>
                          <a:cs typeface="MyriadPro-Regular"/>
                        </a:rPr>
                        <a:t>th</a:t>
                      </a:r>
                      <a:r>
                        <a:rPr lang="en-IN" sz="1100" b="1" dirty="0">
                          <a:latin typeface="MyriadPro-Regular"/>
                          <a:ea typeface="Times New Roman"/>
                          <a:cs typeface="MyriadPro-Regular"/>
                        </a:rPr>
                        <a:t> Sept 2014</a:t>
                      </a:r>
                      <a:r>
                        <a:rPr lang="en-IN" sz="1100" dirty="0">
                          <a:latin typeface="MyriadPro-Regular"/>
                          <a:ea typeface="Times New Roman"/>
                          <a:cs typeface="MyriadPro-Regular"/>
                        </a:rPr>
                        <a:t> at H B </a:t>
                      </a:r>
                      <a:r>
                        <a:rPr lang="en-IN" sz="1100" dirty="0" err="1">
                          <a:latin typeface="MyriadPro-Regular"/>
                          <a:ea typeface="Times New Roman"/>
                          <a:cs typeface="MyriadPro-Regular"/>
                        </a:rPr>
                        <a:t>Halli</a:t>
                      </a:r>
                      <a:r>
                        <a:rPr lang="en-IN" sz="1100" dirty="0">
                          <a:latin typeface="MyriadPro-Regular"/>
                          <a:ea typeface="Times New Roman"/>
                          <a:cs typeface="MyriadPro-Regular"/>
                        </a:rPr>
                        <a:t> – The child was taken to the camp &amp; the Cardiac specialist doctor from </a:t>
                      </a:r>
                      <a:r>
                        <a:rPr lang="en-IN" sz="1100" dirty="0" err="1">
                          <a:latin typeface="MyriadPro-Regular"/>
                          <a:ea typeface="Times New Roman"/>
                          <a:cs typeface="MyriadPro-Regular"/>
                        </a:rPr>
                        <a:t>Medihope</a:t>
                      </a:r>
                      <a:r>
                        <a:rPr lang="en-IN" sz="1100" dirty="0">
                          <a:latin typeface="MyriadPro-Regular"/>
                          <a:ea typeface="Times New Roman"/>
                          <a:cs typeface="MyriadPro-Regular"/>
                        </a:rPr>
                        <a:t> Hospital advised for immediate hospitalization to undergo cardiac surgery after the necessary investigations. </a:t>
                      </a:r>
                      <a:endParaRPr lang="en-IN" sz="1100" dirty="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15">
                <a:tc>
                  <a:txBody>
                    <a:bodyPr/>
                    <a:lstStyle/>
                    <a:p>
                      <a:pPr>
                        <a:lnSpc>
                          <a:spcPct val="150000"/>
                        </a:lnSpc>
                        <a:spcAft>
                          <a:spcPts val="0"/>
                        </a:spcAft>
                      </a:pPr>
                      <a:r>
                        <a:rPr lang="en-IN" sz="1100">
                          <a:latin typeface="MyriadPro-Regular"/>
                          <a:ea typeface="Times New Roman"/>
                          <a:cs typeface="MyriadPro-Regular"/>
                        </a:rPr>
                        <a:t>Treatment</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MyriadPro-Regular"/>
                          <a:ea typeface="Times New Roman"/>
                          <a:cs typeface="MyriadPro-Regular"/>
                        </a:rPr>
                        <a:t>Cardiac Surgery (PDA device closure) Surgery done successfully on </a:t>
                      </a:r>
                      <a:r>
                        <a:rPr lang="en-IN" sz="1100" b="1">
                          <a:latin typeface="MyriadPro-Regular"/>
                          <a:ea typeface="Times New Roman"/>
                          <a:cs typeface="MyriadPro-Regular"/>
                        </a:rPr>
                        <a:t>23</a:t>
                      </a:r>
                      <a:r>
                        <a:rPr lang="en-IN" sz="1100" b="1" baseline="30000">
                          <a:latin typeface="MyriadPro-Regular"/>
                          <a:ea typeface="Times New Roman"/>
                          <a:cs typeface="MyriadPro-Regular"/>
                        </a:rPr>
                        <a:t>rd</a:t>
                      </a:r>
                      <a:r>
                        <a:rPr lang="en-IN" sz="1100" b="1">
                          <a:latin typeface="MyriadPro-Regular"/>
                          <a:ea typeface="Times New Roman"/>
                          <a:cs typeface="MyriadPro-Regular"/>
                        </a:rPr>
                        <a:t> Sept 2014.</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461">
                <a:tc>
                  <a:txBody>
                    <a:bodyPr/>
                    <a:lstStyle/>
                    <a:p>
                      <a:pPr>
                        <a:lnSpc>
                          <a:spcPct val="150000"/>
                        </a:lnSpc>
                        <a:spcAft>
                          <a:spcPts val="0"/>
                        </a:spcAft>
                      </a:pPr>
                      <a:r>
                        <a:rPr lang="en-IN" sz="1100">
                          <a:latin typeface="MyriadPro-Regular"/>
                          <a:ea typeface="Times New Roman"/>
                          <a:cs typeface="MyriadPro-Regular"/>
                        </a:rPr>
                        <a:t>Beneficiary / Family reaction</a:t>
                      </a:r>
                      <a:endParaRPr lang="en-IN" sz="110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MyriadPro-Regular"/>
                          <a:ea typeface="Times New Roman"/>
                          <a:cs typeface="MyriadPro-Regular"/>
                        </a:rPr>
                        <a:t>The child’s uncle expressed that considering the families economic condition, they had given up hope of saving the child’s life. He further informed that even if they wanted to borrow money they did not possess any asset to give as collateral security nor was anyone coming forward to lend them money. Today the child is back at school &amp; I am confident that her future will be different from ours only because of VAS. But for VAS,  a budding life would have been lost.</a:t>
                      </a:r>
                      <a:endParaRPr lang="en-IN" sz="1100" dirty="0">
                        <a:latin typeface="Calibri"/>
                        <a:ea typeface="Times New Roman"/>
                        <a:cs typeface="Times New Roman"/>
                      </a:endParaRPr>
                    </a:p>
                  </a:txBody>
                  <a:tcPr marL="39077" marR="39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5058" name="Picture 2"/>
          <p:cNvPicPr>
            <a:picLocks noChangeAspect="1" noChangeArrowheads="1"/>
          </p:cNvPicPr>
          <p:nvPr/>
        </p:nvPicPr>
        <p:blipFill>
          <a:blip r:embed="rId3" cstate="print"/>
          <a:srcRect/>
          <a:stretch>
            <a:fillRect/>
          </a:stretch>
        </p:blipFill>
        <p:spPr bwMode="auto">
          <a:xfrm>
            <a:off x="6019800" y="685800"/>
            <a:ext cx="3048000" cy="28956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cstate="print"/>
          <a:srcRect/>
          <a:stretch>
            <a:fillRect/>
          </a:stretch>
        </p:blipFill>
        <p:spPr bwMode="auto">
          <a:xfrm>
            <a:off x="6324600" y="3733800"/>
            <a:ext cx="25908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381000"/>
          </a:xfrm>
        </p:spPr>
        <p:txBody>
          <a:bodyPr>
            <a:noAutofit/>
          </a:bodyPr>
          <a:lstStyle/>
          <a:p>
            <a:r>
              <a:rPr lang="en-IN" sz="2800" b="1" dirty="0" smtClean="0">
                <a:solidFill>
                  <a:srgbClr val="FF0000"/>
                </a:solidFill>
              </a:rPr>
              <a:t>Case Study – </a:t>
            </a:r>
            <a:r>
              <a:rPr lang="en-IN" sz="2800" b="1" dirty="0" err="1" smtClean="0">
                <a:solidFill>
                  <a:srgbClr val="FF0000"/>
                </a:solidFill>
              </a:rPr>
              <a:t>Devadasi</a:t>
            </a:r>
            <a:r>
              <a:rPr lang="en-IN" sz="2800" dirty="0" smtClean="0">
                <a:solidFill>
                  <a:srgbClr val="FF0000"/>
                </a:solidFill>
              </a:rPr>
              <a:t/>
            </a:r>
            <a:br>
              <a:rPr lang="en-IN" sz="2800" dirty="0" smtClean="0">
                <a:solidFill>
                  <a:srgbClr val="FF0000"/>
                </a:solidFill>
              </a:rPr>
            </a:br>
            <a:endParaRPr lang="en-IN" sz="2800" dirty="0">
              <a:solidFill>
                <a:srgbClr val="FF0000"/>
              </a:solidFill>
            </a:endParaRPr>
          </a:p>
        </p:txBody>
      </p:sp>
      <p:pic>
        <p:nvPicPr>
          <p:cNvPr id="9" name="Picture 4" descr="H:\Case Study-SCST\Yadgir-Kavitha\20150506_112512.jpg"/>
          <p:cNvPicPr preferRelativeResize="0">
            <a:picLocks noChangeAspect="1" noChangeArrowheads="1"/>
          </p:cNvPicPr>
          <p:nvPr/>
        </p:nvPicPr>
        <p:blipFill>
          <a:blip r:embed="rId2" cstate="print"/>
          <a:srcRect/>
          <a:stretch>
            <a:fillRect/>
          </a:stretch>
        </p:blipFill>
        <p:spPr bwMode="auto">
          <a:xfrm>
            <a:off x="-4572000" y="-8763000"/>
            <a:ext cx="1828800" cy="2438400"/>
          </a:xfrm>
          <a:prstGeom prst="rect">
            <a:avLst/>
          </a:prstGeom>
          <a:noFill/>
        </p:spPr>
      </p:pic>
      <p:graphicFrame>
        <p:nvGraphicFramePr>
          <p:cNvPr id="5" name="Table 4"/>
          <p:cNvGraphicFramePr>
            <a:graphicFrameLocks noGrp="1"/>
          </p:cNvGraphicFramePr>
          <p:nvPr/>
        </p:nvGraphicFramePr>
        <p:xfrm>
          <a:off x="228600" y="685800"/>
          <a:ext cx="5334000" cy="5870396"/>
        </p:xfrm>
        <a:graphic>
          <a:graphicData uri="http://schemas.openxmlformats.org/drawingml/2006/table">
            <a:tbl>
              <a:tblPr/>
              <a:tblGrid>
                <a:gridCol w="1333212"/>
                <a:gridCol w="4000788"/>
              </a:tblGrid>
              <a:tr h="273571">
                <a:tc>
                  <a:txBody>
                    <a:bodyPr/>
                    <a:lstStyle/>
                    <a:p>
                      <a:pPr>
                        <a:lnSpc>
                          <a:spcPct val="150000"/>
                        </a:lnSpc>
                        <a:spcAft>
                          <a:spcPts val="0"/>
                        </a:spcAft>
                      </a:pPr>
                      <a:r>
                        <a:rPr lang="en-IN" sz="1200" b="1" dirty="0">
                          <a:latin typeface="MyriadPro-Regular"/>
                          <a:ea typeface="Times New Roman"/>
                          <a:cs typeface="MyriadPro-Regular"/>
                        </a:rPr>
                        <a:t>Beneficiary</a:t>
                      </a:r>
                      <a:endParaRPr lang="en-IN" sz="1200" b="1" dirty="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b="1" dirty="0">
                          <a:latin typeface="MyriadPro-Regular"/>
                          <a:ea typeface="Times New Roman"/>
                          <a:cs typeface="MyriadPro-Regular"/>
                        </a:rPr>
                        <a:t>Ms. </a:t>
                      </a:r>
                      <a:r>
                        <a:rPr lang="en-IN" sz="1200" b="1" dirty="0" err="1">
                          <a:latin typeface="MyriadPro-Regular"/>
                          <a:ea typeface="Times New Roman"/>
                          <a:cs typeface="MyriadPro-Regular"/>
                        </a:rPr>
                        <a:t>Sukhdevi</a:t>
                      </a:r>
                      <a:r>
                        <a:rPr lang="en-IN" sz="1200" b="1" dirty="0">
                          <a:latin typeface="MyriadPro-Regular"/>
                          <a:ea typeface="Times New Roman"/>
                          <a:cs typeface="MyriadPro-Regular"/>
                        </a:rPr>
                        <a:t> </a:t>
                      </a:r>
                      <a:r>
                        <a:rPr lang="en-IN" sz="1200" b="1" dirty="0" err="1">
                          <a:latin typeface="MyriadPro-Regular"/>
                          <a:ea typeface="Times New Roman"/>
                          <a:cs typeface="MyriadPro-Regular"/>
                        </a:rPr>
                        <a:t>Talwar</a:t>
                      </a:r>
                      <a:r>
                        <a:rPr lang="en-IN" sz="1200" b="1" dirty="0">
                          <a:latin typeface="MyriadPro-Regular"/>
                          <a:ea typeface="Times New Roman"/>
                          <a:cs typeface="MyriadPro-Regular"/>
                        </a:rPr>
                        <a:t>  - Scheduled Caste</a:t>
                      </a:r>
                      <a:endParaRPr lang="en-IN" sz="1200" b="1" dirty="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71">
                <a:tc>
                  <a:txBody>
                    <a:bodyPr/>
                    <a:lstStyle/>
                    <a:p>
                      <a:pPr>
                        <a:lnSpc>
                          <a:spcPct val="150000"/>
                        </a:lnSpc>
                        <a:spcAft>
                          <a:spcPts val="0"/>
                        </a:spcAft>
                      </a:pPr>
                      <a:r>
                        <a:rPr lang="en-IN" sz="1200">
                          <a:latin typeface="MyriadPro-Regular"/>
                          <a:ea typeface="Times New Roman"/>
                          <a:cs typeface="MyriadPro-Regular"/>
                        </a:rPr>
                        <a:t>Age</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MyriadPro-Regular"/>
                          <a:ea typeface="Times New Roman"/>
                          <a:cs typeface="MyriadPro-Regular"/>
                        </a:rPr>
                        <a:t>40 years </a:t>
                      </a:r>
                      <a:endParaRPr lang="en-IN" sz="1200" dirty="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71">
                <a:tc>
                  <a:txBody>
                    <a:bodyPr/>
                    <a:lstStyle/>
                    <a:p>
                      <a:pPr>
                        <a:lnSpc>
                          <a:spcPct val="150000"/>
                        </a:lnSpc>
                        <a:spcAft>
                          <a:spcPts val="0"/>
                        </a:spcAft>
                      </a:pPr>
                      <a:r>
                        <a:rPr lang="en-IN" sz="1200">
                          <a:latin typeface="MyriadPro-Regular"/>
                          <a:ea typeface="Times New Roman"/>
                          <a:cs typeface="MyriadPro-Regular"/>
                        </a:rPr>
                        <a:t>Village</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Arjunwada, Hukkeri Tq, – 110 KM from Belgaum District</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71">
                <a:tc>
                  <a:txBody>
                    <a:bodyPr/>
                    <a:lstStyle/>
                    <a:p>
                      <a:pPr>
                        <a:lnSpc>
                          <a:spcPct val="150000"/>
                        </a:lnSpc>
                        <a:spcAft>
                          <a:spcPts val="0"/>
                        </a:spcAft>
                      </a:pPr>
                      <a:r>
                        <a:rPr lang="en-IN" sz="1200" dirty="0">
                          <a:latin typeface="MyriadPro-Regular"/>
                          <a:ea typeface="Times New Roman"/>
                          <a:cs typeface="MyriadPro-Regular"/>
                        </a:rPr>
                        <a:t>Occupation</a:t>
                      </a:r>
                      <a:endParaRPr lang="en-IN" sz="1200" dirty="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Daily Wage Earner</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140">
                <a:tc>
                  <a:txBody>
                    <a:bodyPr/>
                    <a:lstStyle/>
                    <a:p>
                      <a:pPr>
                        <a:lnSpc>
                          <a:spcPct val="150000"/>
                        </a:lnSpc>
                        <a:spcAft>
                          <a:spcPts val="0"/>
                        </a:spcAft>
                      </a:pPr>
                      <a:r>
                        <a:rPr lang="en-IN" sz="1200">
                          <a:latin typeface="MyriadPro-Regular"/>
                          <a:ea typeface="Times New Roman"/>
                          <a:cs typeface="MyriadPro-Regular"/>
                        </a:rPr>
                        <a:t>Family Background</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err="1">
                          <a:latin typeface="MyriadPro-Regular"/>
                          <a:ea typeface="Times New Roman"/>
                          <a:cs typeface="MyriadPro-Regular"/>
                        </a:rPr>
                        <a:t>Devadasi</a:t>
                      </a:r>
                      <a:r>
                        <a:rPr lang="en-IN" sz="1200" dirty="0">
                          <a:latin typeface="MyriadPro-Regular"/>
                          <a:ea typeface="Times New Roman"/>
                          <a:cs typeface="MyriadPro-Regular"/>
                        </a:rPr>
                        <a:t>.</a:t>
                      </a:r>
                      <a:endParaRPr lang="en-IN" sz="1200" dirty="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6418">
                <a:tc>
                  <a:txBody>
                    <a:bodyPr/>
                    <a:lstStyle/>
                    <a:p>
                      <a:pPr>
                        <a:lnSpc>
                          <a:spcPct val="150000"/>
                        </a:lnSpc>
                        <a:spcAft>
                          <a:spcPts val="0"/>
                        </a:spcAft>
                      </a:pPr>
                      <a:r>
                        <a:rPr lang="en-IN" sz="1200">
                          <a:latin typeface="MyriadPro-Regular"/>
                          <a:ea typeface="Times New Roman"/>
                          <a:cs typeface="MyriadPro-Regular"/>
                        </a:rPr>
                        <a:t>Problem </a:t>
                      </a:r>
                      <a:endParaRPr lang="en-IN" sz="1200">
                        <a:latin typeface="Calibri"/>
                        <a:ea typeface="Times New Roman"/>
                        <a:cs typeface="Times New Roman"/>
                      </a:endParaRPr>
                    </a:p>
                    <a:p>
                      <a:pPr>
                        <a:lnSpc>
                          <a:spcPct val="150000"/>
                        </a:lnSpc>
                        <a:spcAft>
                          <a:spcPts val="0"/>
                        </a:spcAft>
                      </a:pPr>
                      <a:r>
                        <a:rPr lang="en-IN" sz="1200">
                          <a:latin typeface="MyriadPro-Regular"/>
                          <a:ea typeface="Times New Roman"/>
                          <a:cs typeface="MyriadPro-Regular"/>
                        </a:rPr>
                        <a:t>&amp;</a:t>
                      </a:r>
                      <a:endParaRPr lang="en-IN" sz="1200">
                        <a:latin typeface="Calibri"/>
                        <a:ea typeface="Times New Roman"/>
                        <a:cs typeface="Times New Roman"/>
                      </a:endParaRPr>
                    </a:p>
                    <a:p>
                      <a:pPr>
                        <a:lnSpc>
                          <a:spcPct val="150000"/>
                        </a:lnSpc>
                        <a:spcAft>
                          <a:spcPts val="0"/>
                        </a:spcAft>
                      </a:pPr>
                      <a:r>
                        <a:rPr lang="en-IN" sz="1200">
                          <a:latin typeface="MyriadPro-Regular"/>
                          <a:ea typeface="Times New Roman"/>
                          <a:cs typeface="MyriadPro-Regular"/>
                        </a:rPr>
                        <a:t>Identification </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Suspected to have Cervical Cancer identified during Special health Camp held on 15</a:t>
                      </a:r>
                      <a:r>
                        <a:rPr lang="en-IN" sz="1200" baseline="30000">
                          <a:latin typeface="MyriadPro-Regular"/>
                          <a:ea typeface="Times New Roman"/>
                          <a:cs typeface="MyriadPro-Regular"/>
                        </a:rPr>
                        <a:t>th</a:t>
                      </a:r>
                      <a:r>
                        <a:rPr lang="en-IN" sz="1200">
                          <a:latin typeface="MyriadPro-Regular"/>
                          <a:ea typeface="Times New Roman"/>
                          <a:cs typeface="MyriadPro-Regular"/>
                        </a:rPr>
                        <a:t> Sept 2014. Was referred to Kolhapur Cancer hospital for detailed investigation and treatment.</a:t>
                      </a:r>
                      <a:endParaRPr lang="en-IN" sz="1200">
                        <a:latin typeface="Calibri"/>
                        <a:ea typeface="Times New Roman"/>
                        <a:cs typeface="Times New Roman"/>
                      </a:endParaRPr>
                    </a:p>
                    <a:p>
                      <a:pPr>
                        <a:lnSpc>
                          <a:spcPct val="150000"/>
                        </a:lnSpc>
                        <a:spcAft>
                          <a:spcPts val="0"/>
                        </a:spcAft>
                      </a:pPr>
                      <a:r>
                        <a:rPr lang="en-IN" sz="1200">
                          <a:latin typeface="MyriadPro-Regular"/>
                          <a:ea typeface="Times New Roman"/>
                          <a:cs typeface="MyriadPro-Regular"/>
                        </a:rPr>
                        <a:t>After all investigation, confirmed to have cervical cancer and treatment commenced from 20</a:t>
                      </a:r>
                      <a:r>
                        <a:rPr lang="en-IN" sz="1200" baseline="30000">
                          <a:latin typeface="MyriadPro-Regular"/>
                          <a:ea typeface="Times New Roman"/>
                          <a:cs typeface="MyriadPro-Regular"/>
                        </a:rPr>
                        <a:t>th</a:t>
                      </a:r>
                      <a:r>
                        <a:rPr lang="en-IN" sz="1200">
                          <a:latin typeface="MyriadPro-Regular"/>
                          <a:ea typeface="Times New Roman"/>
                          <a:cs typeface="MyriadPro-Regular"/>
                        </a:rPr>
                        <a:t> October 2014. </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279">
                <a:tc>
                  <a:txBody>
                    <a:bodyPr/>
                    <a:lstStyle/>
                    <a:p>
                      <a:pPr>
                        <a:lnSpc>
                          <a:spcPct val="150000"/>
                        </a:lnSpc>
                        <a:spcAft>
                          <a:spcPts val="0"/>
                        </a:spcAft>
                      </a:pPr>
                      <a:r>
                        <a:rPr lang="en-IN" sz="1200">
                          <a:latin typeface="MyriadPro-Regular"/>
                          <a:ea typeface="Times New Roman"/>
                          <a:cs typeface="MyriadPro-Regular"/>
                        </a:rPr>
                        <a:t>Treatment</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a:latin typeface="MyriadPro-Regular"/>
                          <a:ea typeface="Times New Roman"/>
                          <a:cs typeface="MyriadPro-Regular"/>
                        </a:rPr>
                        <a:t>After prolonged treatment under Radiation Therapy (2D CRT), she was discharged on 18</a:t>
                      </a:r>
                      <a:r>
                        <a:rPr lang="en-IN" sz="1200" baseline="30000">
                          <a:latin typeface="MyriadPro-Regular"/>
                          <a:ea typeface="Times New Roman"/>
                          <a:cs typeface="MyriadPro-Regular"/>
                        </a:rPr>
                        <a:t>th</a:t>
                      </a:r>
                      <a:r>
                        <a:rPr lang="en-IN" sz="1200">
                          <a:latin typeface="MyriadPro-Regular"/>
                          <a:ea typeface="Times New Roman"/>
                          <a:cs typeface="MyriadPro-Regular"/>
                        </a:rPr>
                        <a:t> November 2015. She is very much better and is able to do her own chores without any difficulty.  </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279">
                <a:tc>
                  <a:txBody>
                    <a:bodyPr/>
                    <a:lstStyle/>
                    <a:p>
                      <a:pPr>
                        <a:lnSpc>
                          <a:spcPct val="150000"/>
                        </a:lnSpc>
                        <a:spcAft>
                          <a:spcPts val="0"/>
                        </a:spcAft>
                      </a:pPr>
                      <a:r>
                        <a:rPr lang="en-IN" sz="1200">
                          <a:latin typeface="MyriadPro-Regular"/>
                          <a:ea typeface="Times New Roman"/>
                          <a:cs typeface="MyriadPro-Regular"/>
                        </a:rPr>
                        <a:t>Beneficiary / Family reaction</a:t>
                      </a:r>
                      <a:endParaRPr lang="en-IN" sz="120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dirty="0">
                          <a:latin typeface="MyriadPro-Regular"/>
                          <a:ea typeface="Times New Roman"/>
                          <a:cs typeface="MyriadPro-Regular"/>
                        </a:rPr>
                        <a:t>The total treatment cost was Rs. 85,000/- which she could never afford given the nature of her occupation. But for VAS, the only recourse for her was to suffer silently with prolonged pain.</a:t>
                      </a:r>
                      <a:endParaRPr lang="en-IN" sz="1200" dirty="0">
                        <a:latin typeface="Calibri"/>
                        <a:ea typeface="Times New Roman"/>
                        <a:cs typeface="Times New Roman"/>
                      </a:endParaRPr>
                    </a:p>
                  </a:txBody>
                  <a:tcPr marL="54789" marR="54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8" descr="H:\Case Study-SCST\Belgaum-Sukhadevi talwar\sukhadevitalawarpatientphotobelgaumdist\IMG_20150507_110926.jpg"/>
          <p:cNvPicPr>
            <a:picLocks noChangeAspect="1" noChangeArrowheads="1"/>
          </p:cNvPicPr>
          <p:nvPr/>
        </p:nvPicPr>
        <p:blipFill>
          <a:blip r:embed="rId3" cstate="print"/>
          <a:srcRect/>
          <a:stretch>
            <a:fillRect/>
          </a:stretch>
        </p:blipFill>
        <p:spPr bwMode="auto">
          <a:xfrm>
            <a:off x="5638800" y="586114"/>
            <a:ext cx="3505200" cy="2919086"/>
          </a:xfrm>
          <a:prstGeom prst="rect">
            <a:avLst/>
          </a:prstGeom>
          <a:noFill/>
        </p:spPr>
      </p:pic>
      <p:pic>
        <p:nvPicPr>
          <p:cNvPr id="8" name="Picture 9" descr="H:\Case Study-SCST\Belgaum-Sukhadevi talwar\sukhadevitalawarpatientphotobelgaumdist\IMG_20150507_110637.jpg"/>
          <p:cNvPicPr>
            <a:picLocks noChangeAspect="1" noChangeArrowheads="1"/>
          </p:cNvPicPr>
          <p:nvPr/>
        </p:nvPicPr>
        <p:blipFill>
          <a:blip r:embed="rId4" cstate="print"/>
          <a:srcRect/>
          <a:stretch>
            <a:fillRect/>
          </a:stretch>
        </p:blipFill>
        <p:spPr bwMode="auto">
          <a:xfrm>
            <a:off x="5715000" y="3733800"/>
            <a:ext cx="3429000" cy="2819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457200"/>
          </a:xfrm>
        </p:spPr>
        <p:txBody>
          <a:bodyPr>
            <a:noAutofit/>
          </a:bodyPr>
          <a:lstStyle/>
          <a:p>
            <a:pPr>
              <a:defRPr/>
            </a:pPr>
            <a:r>
              <a:rPr lang="en-IN" sz="2800" b="1" dirty="0" smtClean="0">
                <a:solidFill>
                  <a:srgbClr val="FF0000"/>
                </a:solidFill>
                <a:latin typeface="Times New Roman" pitchFamily="18" charset="0"/>
                <a:cs typeface="Times New Roman" pitchFamily="18" charset="0"/>
              </a:rPr>
              <a:t>Phase IV: Promoting Gender Equity</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3886200"/>
            <a:ext cx="8458200" cy="2971800"/>
          </a:xfrm>
        </p:spPr>
        <p:txBody>
          <a:bodyPr>
            <a:noAutofit/>
          </a:bodyPr>
          <a:lstStyle/>
          <a:p>
            <a:pPr lvl="0">
              <a:buNone/>
            </a:pPr>
            <a:r>
              <a:rPr lang="en-IN" sz="2200" dirty="0" smtClean="0">
                <a:latin typeface="Times New Roman" pitchFamily="18" charset="0"/>
                <a:cs typeface="Times New Roman" pitchFamily="18" charset="0"/>
              </a:rPr>
              <a:t>Analyzing specialty wise data, it revealed that women are more</a:t>
            </a:r>
          </a:p>
          <a:p>
            <a:pPr lvl="0">
              <a:buNone/>
            </a:pPr>
            <a:r>
              <a:rPr lang="en-IN" sz="2200" dirty="0" smtClean="0">
                <a:latin typeface="Times New Roman" pitchFamily="18" charset="0"/>
                <a:cs typeface="Times New Roman" pitchFamily="18" charset="0"/>
              </a:rPr>
              <a:t>prone to Cancer disease compared to men. This is more virulent in </a:t>
            </a:r>
          </a:p>
          <a:p>
            <a:pPr lvl="0">
              <a:buNone/>
            </a:pPr>
            <a:r>
              <a:rPr lang="en-IN" sz="2200" dirty="0" smtClean="0">
                <a:latin typeface="Times New Roman" pitchFamily="18" charset="0"/>
                <a:cs typeface="Times New Roman" pitchFamily="18" charset="0"/>
              </a:rPr>
              <a:t>the age group 26 to 60 years, during which age women are also </a:t>
            </a:r>
          </a:p>
          <a:p>
            <a:pPr lvl="0">
              <a:buNone/>
            </a:pPr>
            <a:r>
              <a:rPr lang="en-IN" sz="2200" dirty="0" smtClean="0">
                <a:latin typeface="Times New Roman" pitchFamily="18" charset="0"/>
                <a:cs typeface="Times New Roman" pitchFamily="18" charset="0"/>
              </a:rPr>
              <a:t>expected to contribute economically towards family sustenance. </a:t>
            </a:r>
          </a:p>
          <a:p>
            <a:pPr lvl="0">
              <a:buNone/>
            </a:pPr>
            <a:r>
              <a:rPr lang="en-IN" sz="2200" dirty="0" smtClean="0">
                <a:latin typeface="Times New Roman" pitchFamily="18" charset="0"/>
                <a:cs typeface="Times New Roman" pitchFamily="18" charset="0"/>
              </a:rPr>
              <a:t>To ensure that Cancer is detected at an early stage for treatment to </a:t>
            </a:r>
          </a:p>
          <a:p>
            <a:pPr lvl="0">
              <a:buNone/>
            </a:pPr>
            <a:r>
              <a:rPr lang="en-IN" sz="2200" dirty="0" smtClean="0">
                <a:latin typeface="Times New Roman" pitchFamily="18" charset="0"/>
                <a:cs typeface="Times New Roman" pitchFamily="18" charset="0"/>
              </a:rPr>
              <a:t>be effective, intensive Cancer screening camps is planned in collaboration with NCD programme of KHSDRP</a:t>
            </a:r>
            <a:endParaRPr lang="en-IN" sz="2400" dirty="0" smtClean="0">
              <a:latin typeface="Times New Roman" pitchFamily="18" charset="0"/>
              <a:cs typeface="Times New Roman" pitchFamily="18" charset="0"/>
            </a:endParaRPr>
          </a:p>
        </p:txBody>
      </p:sp>
      <p:graphicFrame>
        <p:nvGraphicFramePr>
          <p:cNvPr id="5" name="Chart 4"/>
          <p:cNvGraphicFramePr/>
          <p:nvPr/>
        </p:nvGraphicFramePr>
        <p:xfrm>
          <a:off x="1828800" y="1143000"/>
          <a:ext cx="52578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458200" cy="5295920"/>
          </a:xfrm>
        </p:spPr>
        <p:txBody>
          <a:bodyPr>
            <a:noAutofit/>
          </a:bodyPr>
          <a:lstStyle/>
          <a:p>
            <a:pPr lvl="0" algn="just">
              <a:lnSpc>
                <a:spcPct val="150000"/>
              </a:lnSpc>
              <a:defRPr/>
            </a:pPr>
            <a:r>
              <a:rPr lang="en-IN" sz="2200" dirty="0" smtClean="0">
                <a:latin typeface="Times New Roman" pitchFamily="18" charset="0"/>
                <a:cs typeface="Times New Roman" pitchFamily="18" charset="0"/>
              </a:rPr>
              <a:t>Due to the nature of tertiary ailment, the treatment for the same is very prohibitively expensive.</a:t>
            </a:r>
          </a:p>
          <a:p>
            <a:pPr lvl="0" algn="just">
              <a:lnSpc>
                <a:spcPct val="150000"/>
              </a:lnSpc>
              <a:defRPr/>
            </a:pPr>
            <a:r>
              <a:rPr lang="en-IN" sz="2200" dirty="0" smtClean="0">
                <a:latin typeface="Times New Roman" pitchFamily="18" charset="0"/>
                <a:cs typeface="Times New Roman" pitchFamily="18" charset="0"/>
              </a:rPr>
              <a:t>There are many families who do not come under BPL category but nevertheless their financial position is fragile. If any member of the family suffers from any tertiary disease, these families also find it difficult to finance such treatment. </a:t>
            </a:r>
          </a:p>
          <a:p>
            <a:pPr lvl="0" algn="just">
              <a:lnSpc>
                <a:spcPct val="150000"/>
              </a:lnSpc>
              <a:defRPr/>
            </a:pPr>
            <a:r>
              <a:rPr lang="en-IN" sz="2200" b="1" dirty="0" smtClean="0">
                <a:latin typeface="Times New Roman" pitchFamily="18" charset="0"/>
                <a:cs typeface="Times New Roman" pitchFamily="18" charset="0"/>
              </a:rPr>
              <a:t>Rajiv </a:t>
            </a:r>
            <a:r>
              <a:rPr lang="en-IN" sz="2200" b="1" dirty="0" err="1" smtClean="0">
                <a:latin typeface="Times New Roman" pitchFamily="18" charset="0"/>
                <a:cs typeface="Times New Roman" pitchFamily="18" charset="0"/>
              </a:rPr>
              <a:t>Arogya</a:t>
            </a:r>
            <a:r>
              <a:rPr lang="en-IN" sz="2200" b="1" dirty="0" smtClean="0">
                <a:latin typeface="Times New Roman" pitchFamily="18" charset="0"/>
                <a:cs typeface="Times New Roman" pitchFamily="18" charset="0"/>
              </a:rPr>
              <a:t> </a:t>
            </a:r>
            <a:r>
              <a:rPr lang="en-IN" sz="2200" b="1" dirty="0" err="1" smtClean="0">
                <a:latin typeface="Times New Roman" pitchFamily="18" charset="0"/>
                <a:cs typeface="Times New Roman" pitchFamily="18" charset="0"/>
              </a:rPr>
              <a:t>Bhagya</a:t>
            </a:r>
            <a:r>
              <a:rPr lang="en-IN" sz="2200" b="1" dirty="0" smtClean="0">
                <a:latin typeface="Times New Roman" pitchFamily="18" charset="0"/>
                <a:cs typeface="Times New Roman" pitchFamily="18" charset="0"/>
              </a:rPr>
              <a:t>: </a:t>
            </a:r>
            <a:r>
              <a:rPr lang="en-IN" sz="2200" dirty="0" err="1" smtClean="0">
                <a:latin typeface="Times New Roman" pitchFamily="18" charset="0"/>
                <a:cs typeface="Times New Roman" pitchFamily="18" charset="0"/>
              </a:rPr>
              <a:t>GoK</a:t>
            </a:r>
            <a:r>
              <a:rPr lang="en-IN" sz="2200" dirty="0" smtClean="0">
                <a:latin typeface="Times New Roman" pitchFamily="18" charset="0"/>
                <a:cs typeface="Times New Roman" pitchFamily="18" charset="0"/>
              </a:rPr>
              <a:t> being the first State to move towards UHC, in the interest of Social Justice &amp; Equity, the above category of people </a:t>
            </a:r>
            <a:r>
              <a:rPr lang="en-IN" sz="2200" smtClean="0">
                <a:latin typeface="Times New Roman" pitchFamily="18" charset="0"/>
                <a:cs typeface="Times New Roman" pitchFamily="18" charset="0"/>
              </a:rPr>
              <a:t>and </a:t>
            </a:r>
            <a:r>
              <a:rPr lang="en-IN" sz="2200" smtClean="0">
                <a:latin typeface="Times New Roman" pitchFamily="18" charset="0"/>
                <a:cs typeface="Times New Roman" pitchFamily="18" charset="0"/>
              </a:rPr>
              <a:t>APL </a:t>
            </a:r>
            <a:r>
              <a:rPr lang="en-IN" sz="2200" dirty="0" smtClean="0">
                <a:latin typeface="Times New Roman" pitchFamily="18" charset="0"/>
                <a:cs typeface="Times New Roman" pitchFamily="18" charset="0"/>
              </a:rPr>
              <a:t>families have also been brought under the ambit of Health Assurance on co-payment terms. </a:t>
            </a:r>
          </a:p>
        </p:txBody>
      </p:sp>
      <p:sp>
        <p:nvSpPr>
          <p:cNvPr id="5" name="Title 1"/>
          <p:cNvSpPr>
            <a:spLocks noGrp="1"/>
          </p:cNvSpPr>
          <p:nvPr>
            <p:ph type="title"/>
          </p:nvPr>
        </p:nvSpPr>
        <p:spPr>
          <a:xfrm>
            <a:off x="304800" y="533400"/>
            <a:ext cx="8392344" cy="457200"/>
          </a:xfrm>
        </p:spPr>
        <p:txBody>
          <a:bodyPr>
            <a:noAutofit/>
          </a:bodyPr>
          <a:lstStyle/>
          <a:p>
            <a:pPr>
              <a:defRPr/>
            </a:pPr>
            <a:r>
              <a:rPr lang="en-IN" sz="2400" b="1" dirty="0" smtClean="0">
                <a:solidFill>
                  <a:srgbClr val="FF0000"/>
                </a:solidFill>
                <a:latin typeface="Times New Roman" pitchFamily="18" charset="0"/>
                <a:cs typeface="Times New Roman" pitchFamily="18" charset="0"/>
              </a:rPr>
              <a:t>Phase I: Addressing Economic Equity – Health Assurance to APL Families</a:t>
            </a:r>
            <a:r>
              <a:rPr lang="en-IN" sz="2000" b="1" dirty="0" smtClean="0">
                <a:solidFill>
                  <a:srgbClr val="0000FF"/>
                </a:solidFill>
                <a:latin typeface="Times New Roman" pitchFamily="18" charset="0"/>
                <a:cs typeface="Times New Roman" pitchFamily="18" charset="0"/>
              </a:rPr>
              <a:t/>
            </a:r>
            <a:br>
              <a:rPr lang="en-IN" sz="2000" b="1" dirty="0" smtClean="0">
                <a:solidFill>
                  <a:srgbClr val="0000FF"/>
                </a:solidFill>
                <a:latin typeface="Times New Roman" pitchFamily="18" charset="0"/>
                <a:cs typeface="Times New Roman" pitchFamily="18" charset="0"/>
              </a:rPr>
            </a:br>
            <a:endParaRPr lang="en-IN" sz="2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p:spPr>
        <p:txBody>
          <a:bodyPr>
            <a:noAutofit/>
          </a:bodyPr>
          <a:lstStyle/>
          <a:p>
            <a:pPr>
              <a:defRPr/>
            </a:pPr>
            <a:r>
              <a:rPr lang="en-IN" sz="2200" b="1" dirty="0" smtClean="0">
                <a:solidFill>
                  <a:srgbClr val="0000FF"/>
                </a:solidFill>
                <a:latin typeface="Times New Roman" pitchFamily="18" charset="0"/>
                <a:cs typeface="Times New Roman" pitchFamily="18" charset="0"/>
              </a:rPr>
              <a:t>Summary</a:t>
            </a:r>
            <a:endParaRPr lang="en-IN" sz="2200"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458200" cy="3886200"/>
          </a:xfrm>
        </p:spPr>
        <p:txBody>
          <a:bodyPr>
            <a:noAutofit/>
          </a:bodyPr>
          <a:lstStyle/>
          <a:p>
            <a:pPr lvl="0" algn="just">
              <a:lnSpc>
                <a:spcPct val="150000"/>
              </a:lnSpc>
              <a:defRPr/>
            </a:pPr>
            <a:r>
              <a:rPr lang="en-IN" sz="2200" dirty="0" smtClean="0">
                <a:latin typeface="Times New Roman" pitchFamily="18" charset="0"/>
                <a:cs typeface="Times New Roman" pitchFamily="18" charset="0"/>
              </a:rPr>
              <a:t>Karnataka has made significant progress in providing tertiary care ensuring both – </a:t>
            </a:r>
          </a:p>
          <a:p>
            <a:pPr lvl="0" algn="just">
              <a:lnSpc>
                <a:spcPct val="150000"/>
              </a:lnSpc>
              <a:defRPr/>
            </a:pPr>
            <a:r>
              <a:rPr lang="en-IN" sz="2200" b="1" dirty="0" smtClean="0">
                <a:solidFill>
                  <a:srgbClr val="632523"/>
                </a:solidFill>
                <a:latin typeface="Times New Roman" pitchFamily="18" charset="0"/>
                <a:cs typeface="Times New Roman" pitchFamily="18" charset="0"/>
              </a:rPr>
              <a:t>Horizontal equity </a:t>
            </a:r>
            <a:r>
              <a:rPr lang="en-IN" sz="2200" dirty="0" smtClean="0">
                <a:latin typeface="Times New Roman" pitchFamily="18" charset="0"/>
                <a:cs typeface="Times New Roman" pitchFamily="18" charset="0"/>
              </a:rPr>
              <a:t>– Covering both BPL &amp; APL population within the State under seven specialties identified for tertiary care in the same empanelled hospitals without discrimination.</a:t>
            </a:r>
          </a:p>
          <a:p>
            <a:pPr lvl="0" algn="just">
              <a:lnSpc>
                <a:spcPct val="150000"/>
              </a:lnSpc>
              <a:defRPr/>
            </a:pPr>
            <a:r>
              <a:rPr lang="en-IN" sz="2200" b="1" dirty="0" smtClean="0">
                <a:solidFill>
                  <a:srgbClr val="632523"/>
                </a:solidFill>
                <a:latin typeface="Times New Roman" pitchFamily="18" charset="0"/>
                <a:cs typeface="Times New Roman" pitchFamily="18" charset="0"/>
              </a:rPr>
              <a:t>Vertical Equity </a:t>
            </a:r>
            <a:r>
              <a:rPr lang="en-IN" sz="2200" dirty="0" smtClean="0">
                <a:latin typeface="Times New Roman" pitchFamily="18" charset="0"/>
                <a:cs typeface="Times New Roman" pitchFamily="18" charset="0"/>
              </a:rPr>
              <a:t>– Specially addressing marginalized groups like </a:t>
            </a:r>
            <a:r>
              <a:rPr lang="en-IN" sz="2200" dirty="0" err="1" smtClean="0">
                <a:latin typeface="Times New Roman" pitchFamily="18" charset="0"/>
                <a:cs typeface="Times New Roman" pitchFamily="18" charset="0"/>
              </a:rPr>
              <a:t>Tribals</a:t>
            </a:r>
            <a:r>
              <a:rPr lang="en-IN" sz="2200" dirty="0" smtClean="0">
                <a:latin typeface="Times New Roman" pitchFamily="18" charset="0"/>
                <a:cs typeface="Times New Roman" pitchFamily="18" charset="0"/>
              </a:rPr>
              <a:t>, SC / STs and also giving equal importance to gender equity.</a:t>
            </a:r>
          </a:p>
          <a:p>
            <a:pPr lvl="0" algn="just">
              <a:lnSpc>
                <a:spcPct val="150000"/>
              </a:lnSpc>
              <a:buNone/>
              <a:defRPr/>
            </a:pPr>
            <a:endParaRPr lang="en-IN" sz="2200" b="1" dirty="0" smtClean="0">
              <a:latin typeface="Times New Roman" pitchFamily="18" charset="0"/>
              <a:cs typeface="Times New Roman" pitchFamily="18" charset="0"/>
            </a:endParaRPr>
          </a:p>
        </p:txBody>
      </p:sp>
      <p:sp>
        <p:nvSpPr>
          <p:cNvPr id="4" name="TextBox 3"/>
          <p:cNvSpPr txBox="1"/>
          <p:nvPr/>
        </p:nvSpPr>
        <p:spPr>
          <a:xfrm>
            <a:off x="381000" y="76200"/>
            <a:ext cx="8382000" cy="461665"/>
          </a:xfrm>
          <a:prstGeom prst="rect">
            <a:avLst/>
          </a:prstGeom>
          <a:noFill/>
        </p:spPr>
        <p:txBody>
          <a:bodyPr wrap="square" rtlCol="0">
            <a:spAutoFit/>
          </a:bodyPr>
          <a:lstStyle/>
          <a:p>
            <a:pPr algn="ctr"/>
            <a:r>
              <a:rPr lang="en-IN" sz="2400" b="1" dirty="0" smtClean="0">
                <a:solidFill>
                  <a:srgbClr val="FF0000"/>
                </a:solidFill>
                <a:latin typeface="Times New Roman" pitchFamily="18" charset="0"/>
                <a:cs typeface="Times New Roman" pitchFamily="18" charset="0"/>
              </a:rPr>
              <a:t>Assessing &amp; Promoting Equity to Health Care</a:t>
            </a:r>
            <a:endParaRPr lang="en-IN"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200" b="1" dirty="0" smtClean="0">
                <a:solidFill>
                  <a:srgbClr val="FF0000"/>
                </a:solidFill>
                <a:latin typeface="Times New Roman" pitchFamily="18" charset="0"/>
                <a:cs typeface="Times New Roman" pitchFamily="18" charset="0"/>
              </a:rPr>
              <a:t>World Health Organization</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8763000" cy="5257800"/>
          </a:xfrm>
        </p:spPr>
        <p:txBody>
          <a:bodyPr>
            <a:normAutofit/>
          </a:bodyPr>
          <a:lstStyle/>
          <a:p>
            <a:pPr>
              <a:buNone/>
            </a:pPr>
            <a:r>
              <a:rPr lang="en-IN" i="1" dirty="0" smtClean="0">
                <a:solidFill>
                  <a:srgbClr val="0070C0"/>
                </a:solidFill>
                <a:latin typeface="Times New Roman" pitchFamily="18" charset="0"/>
                <a:cs typeface="Times New Roman" pitchFamily="18" charset="0"/>
              </a:rPr>
              <a:t>“Equity</a:t>
            </a:r>
            <a:r>
              <a:rPr lang="en-IN" dirty="0" smtClean="0">
                <a:solidFill>
                  <a:srgbClr val="0070C0"/>
                </a:solidFill>
                <a:latin typeface="Times New Roman" pitchFamily="18" charset="0"/>
                <a:cs typeface="Times New Roman" pitchFamily="18" charset="0"/>
              </a:rPr>
              <a:t> is the absence of avoidable or remediable differences among groups of people, whether those groups are defined socially, economically, demographically, or geographically</a:t>
            </a:r>
            <a:r>
              <a:rPr lang="en-US" b="1" dirty="0" smtClean="0">
                <a:solidFill>
                  <a:srgbClr val="0070C0"/>
                </a:solidFill>
                <a:latin typeface="Times New Roman" pitchFamily="18" charset="0"/>
                <a:cs typeface="Times New Roman" pitchFamily="18" charset="0"/>
              </a:rPr>
              <a:t>”</a:t>
            </a:r>
          </a:p>
          <a:p>
            <a:pPr algn="ctr">
              <a:buNone/>
            </a:pPr>
            <a:endParaRPr lang="en-US" b="1" dirty="0" smtClean="0">
              <a:solidFill>
                <a:srgbClr val="00B050"/>
              </a:solidFill>
              <a:latin typeface="Times New Roman" pitchFamily="18" charset="0"/>
              <a:cs typeface="Times New Roman" pitchFamily="18" charset="0"/>
            </a:endParaRPr>
          </a:p>
          <a:p>
            <a:pPr>
              <a:buNone/>
            </a:pPr>
            <a:r>
              <a:rPr lang="en-IN" dirty="0" smtClean="0">
                <a:solidFill>
                  <a:srgbClr val="7030A0"/>
                </a:solidFill>
                <a:latin typeface="Times New Roman" pitchFamily="18" charset="0"/>
                <a:cs typeface="Times New Roman" pitchFamily="18" charset="0"/>
              </a:rPr>
              <a:t>Reducing health inequities is important because health is a fundamental human right and its progressive realization will eliminate inequalities that result from differences in health status.</a:t>
            </a:r>
            <a:endParaRPr lang="en-US" b="1" dirty="0" smtClean="0">
              <a:solidFill>
                <a:srgbClr val="7030A0"/>
              </a:solidFill>
              <a:latin typeface="Times New Roman" pitchFamily="18" charset="0"/>
              <a:cs typeface="Times New Roman" pitchFamily="18" charset="0"/>
            </a:endParaRPr>
          </a:p>
          <a:p>
            <a:pPr algn="ctr">
              <a:buNone/>
            </a:pPr>
            <a:endParaRPr lang="en-US" b="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r.Sharath\Desktop\G1\Pics\Photos for Calendars\Photo....jpg"/>
          <p:cNvPicPr>
            <a:picLocks noChangeAspect="1" noChangeArrowheads="1"/>
          </p:cNvPicPr>
          <p:nvPr/>
        </p:nvPicPr>
        <p:blipFill>
          <a:blip r:embed="rId2" cstate="print">
            <a:lum bright="-6000" contrast="-11000"/>
          </a:blip>
          <a:srcRect/>
          <a:stretch>
            <a:fillRect/>
          </a:stretch>
        </p:blipFill>
        <p:spPr bwMode="auto">
          <a:xfrm>
            <a:off x="0" y="0"/>
            <a:ext cx="9144000" cy="6858000"/>
          </a:xfrm>
          <a:prstGeom prst="rect">
            <a:avLst/>
          </a:prstGeom>
          <a:noFill/>
        </p:spPr>
      </p:pic>
      <p:sp>
        <p:nvSpPr>
          <p:cNvPr id="7" name="Rectangle 6"/>
          <p:cNvSpPr/>
          <p:nvPr/>
        </p:nvSpPr>
        <p:spPr>
          <a:xfrm>
            <a:off x="0" y="5411450"/>
            <a:ext cx="9144000" cy="1446550"/>
          </a:xfrm>
          <a:prstGeom prst="rect">
            <a:avLst/>
          </a:prstGeom>
          <a:blipFill>
            <a:blip r:embed="rId3" cstate="print"/>
            <a:tile tx="0" ty="0" sx="100000" sy="100000" flip="none" algn="tl"/>
          </a:blip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Thank You</a:t>
            </a:r>
            <a:endParaRPr lang="en-US" sz="8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381000"/>
            <a:ext cx="4114800" cy="4261757"/>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563562"/>
          </a:xfrm>
        </p:spPr>
        <p:txBody>
          <a:bodyPr>
            <a:noAutofit/>
          </a:bodyPr>
          <a:lstStyle/>
          <a:p>
            <a:r>
              <a:rPr lang="en-IN" sz="2800" b="1" dirty="0" smtClean="0">
                <a:solidFill>
                  <a:srgbClr val="FF0000"/>
                </a:solidFill>
                <a:latin typeface="Times New Roman" pitchFamily="18" charset="0"/>
                <a:cs typeface="Times New Roman" pitchFamily="18" charset="0"/>
              </a:rPr>
              <a:t>Profile of Karnataka</a:t>
            </a:r>
            <a:endParaRPr lang="en-IN" sz="2800" b="1"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71213561"/>
              </p:ext>
            </p:extLst>
          </p:nvPr>
        </p:nvGraphicFramePr>
        <p:xfrm>
          <a:off x="5486400" y="762000"/>
          <a:ext cx="3200400" cy="3352296"/>
        </p:xfrm>
        <a:graphic>
          <a:graphicData uri="http://schemas.openxmlformats.org/drawingml/2006/table">
            <a:tbl>
              <a:tblPr firstRow="1" bandRow="1">
                <a:tableStyleId>{5940675A-B579-460E-94D1-54222C63F5DA}</a:tableStyleId>
              </a:tblPr>
              <a:tblGrid>
                <a:gridCol w="1663926"/>
                <a:gridCol w="1536474"/>
              </a:tblGrid>
              <a:tr h="395988">
                <a:tc gridSpan="2">
                  <a:txBody>
                    <a:bodyPr/>
                    <a:lstStyle/>
                    <a:p>
                      <a:pPr algn="ctr"/>
                      <a:r>
                        <a:rPr lang="en-IN" b="1" dirty="0" smtClean="0">
                          <a:solidFill>
                            <a:srgbClr val="0000FF"/>
                          </a:solidFill>
                        </a:rPr>
                        <a:t>KARNATAKA – 2014</a:t>
                      </a:r>
                      <a:endParaRPr lang="en-IN" b="1" dirty="0">
                        <a:solidFill>
                          <a:srgbClr val="0000FF"/>
                        </a:solidFill>
                      </a:endParaRPr>
                    </a:p>
                  </a:txBody>
                  <a:tcPr/>
                </a:tc>
                <a:tc hMerge="1">
                  <a:txBody>
                    <a:bodyPr/>
                    <a:lstStyle/>
                    <a:p>
                      <a:endParaRPr lang="en-IN" b="1" dirty="0"/>
                    </a:p>
                  </a:txBody>
                  <a:tcPr/>
                </a:tc>
              </a:tr>
              <a:tr h="395988">
                <a:tc>
                  <a:txBody>
                    <a:bodyPr/>
                    <a:lstStyle/>
                    <a:p>
                      <a:r>
                        <a:rPr lang="en-IN" b="1" dirty="0" smtClean="0">
                          <a:solidFill>
                            <a:srgbClr val="0000FF"/>
                          </a:solidFill>
                        </a:rPr>
                        <a:t>Population</a:t>
                      </a:r>
                      <a:endParaRPr lang="en-IN" b="1" dirty="0">
                        <a:solidFill>
                          <a:srgbClr val="0000FF"/>
                        </a:solidFill>
                      </a:endParaRPr>
                    </a:p>
                  </a:txBody>
                  <a:tcPr/>
                </a:tc>
                <a:tc>
                  <a:txBody>
                    <a:bodyPr/>
                    <a:lstStyle/>
                    <a:p>
                      <a:r>
                        <a:rPr lang="en-IN" b="1" dirty="0" smtClean="0">
                          <a:solidFill>
                            <a:srgbClr val="0000FF"/>
                          </a:solidFill>
                        </a:rPr>
                        <a:t>6.50 Crores</a:t>
                      </a:r>
                      <a:endParaRPr lang="en-IN" b="1" dirty="0">
                        <a:solidFill>
                          <a:srgbClr val="0000FF"/>
                        </a:solidFill>
                      </a:endParaRPr>
                    </a:p>
                  </a:txBody>
                  <a:tcPr/>
                </a:tc>
              </a:tr>
              <a:tr h="395988">
                <a:tc>
                  <a:txBody>
                    <a:bodyPr/>
                    <a:lstStyle/>
                    <a:p>
                      <a:r>
                        <a:rPr lang="en-IN" b="1" dirty="0" smtClean="0">
                          <a:solidFill>
                            <a:srgbClr val="0000FF"/>
                          </a:solidFill>
                        </a:rPr>
                        <a:t>SC Population</a:t>
                      </a:r>
                      <a:endParaRPr lang="en-IN" b="1" dirty="0">
                        <a:solidFill>
                          <a:srgbClr val="0000FF"/>
                        </a:solidFill>
                      </a:endParaRPr>
                    </a:p>
                  </a:txBody>
                  <a:tcPr/>
                </a:tc>
                <a:tc>
                  <a:txBody>
                    <a:bodyPr/>
                    <a:lstStyle/>
                    <a:p>
                      <a:r>
                        <a:rPr lang="en-IN" b="1" dirty="0" smtClean="0">
                          <a:solidFill>
                            <a:srgbClr val="0000FF"/>
                          </a:solidFill>
                        </a:rPr>
                        <a:t>1.12 Crores (17.18%)</a:t>
                      </a:r>
                      <a:endParaRPr lang="en-IN" b="1" dirty="0">
                        <a:solidFill>
                          <a:srgbClr val="0000FF"/>
                        </a:solidFill>
                      </a:endParaRPr>
                    </a:p>
                  </a:txBody>
                  <a:tcPr/>
                </a:tc>
              </a:tr>
              <a:tr h="395988">
                <a:tc>
                  <a:txBody>
                    <a:bodyPr/>
                    <a:lstStyle/>
                    <a:p>
                      <a:r>
                        <a:rPr lang="en-IN" b="1" dirty="0" smtClean="0">
                          <a:solidFill>
                            <a:srgbClr val="0000FF"/>
                          </a:solidFill>
                        </a:rPr>
                        <a:t>ST Population</a:t>
                      </a:r>
                      <a:endParaRPr lang="en-IN" b="1" dirty="0">
                        <a:solidFill>
                          <a:srgbClr val="0000FF"/>
                        </a:solidFill>
                      </a:endParaRPr>
                    </a:p>
                  </a:txBody>
                  <a:tcPr/>
                </a:tc>
                <a:tc>
                  <a:txBody>
                    <a:bodyPr/>
                    <a:lstStyle/>
                    <a:p>
                      <a:r>
                        <a:rPr lang="en-IN" b="1" dirty="0" smtClean="0">
                          <a:solidFill>
                            <a:srgbClr val="0000FF"/>
                          </a:solidFill>
                        </a:rPr>
                        <a:t>0.46</a:t>
                      </a:r>
                      <a:r>
                        <a:rPr lang="en-IN" b="1" baseline="0" dirty="0" smtClean="0">
                          <a:solidFill>
                            <a:srgbClr val="0000FF"/>
                          </a:solidFill>
                        </a:rPr>
                        <a:t> Crores (7%)</a:t>
                      </a:r>
                      <a:endParaRPr lang="en-IN" b="1" dirty="0">
                        <a:solidFill>
                          <a:srgbClr val="0000FF"/>
                        </a:solidFill>
                      </a:endParaRPr>
                    </a:p>
                  </a:txBody>
                  <a:tcPr/>
                </a:tc>
              </a:tr>
              <a:tr h="395988">
                <a:tc>
                  <a:txBody>
                    <a:bodyPr/>
                    <a:lstStyle/>
                    <a:p>
                      <a:r>
                        <a:rPr lang="en-IN" b="1" dirty="0" smtClean="0">
                          <a:solidFill>
                            <a:srgbClr val="0000FF"/>
                          </a:solidFill>
                        </a:rPr>
                        <a:t>BPL Population</a:t>
                      </a:r>
                      <a:endParaRPr lang="en-IN" b="1" dirty="0">
                        <a:solidFill>
                          <a:srgbClr val="0000FF"/>
                        </a:solidFill>
                      </a:endParaRPr>
                    </a:p>
                  </a:txBody>
                  <a:tcPr/>
                </a:tc>
                <a:tc>
                  <a:txBody>
                    <a:bodyPr/>
                    <a:lstStyle/>
                    <a:p>
                      <a:r>
                        <a:rPr lang="en-IN" b="1" dirty="0" smtClean="0">
                          <a:solidFill>
                            <a:srgbClr val="0000FF"/>
                          </a:solidFill>
                        </a:rPr>
                        <a:t>4.46 Crores (68%)</a:t>
                      </a:r>
                      <a:endParaRPr lang="en-IN" b="1" dirty="0">
                        <a:solidFill>
                          <a:srgbClr val="0000FF"/>
                        </a:solidFill>
                      </a:endParaRPr>
                    </a:p>
                  </a:txBody>
                  <a:tcPr/>
                </a:tc>
              </a:tr>
              <a:tr h="613058">
                <a:tc>
                  <a:txBody>
                    <a:bodyPr/>
                    <a:lstStyle/>
                    <a:p>
                      <a:r>
                        <a:rPr lang="en-IN" b="1" dirty="0" smtClean="0">
                          <a:solidFill>
                            <a:srgbClr val="0000FF"/>
                          </a:solidFill>
                        </a:rPr>
                        <a:t>Rural : Urban Ratio</a:t>
                      </a:r>
                      <a:endParaRPr lang="en-IN" b="1" dirty="0">
                        <a:solidFill>
                          <a:srgbClr val="0000FF"/>
                        </a:solidFill>
                      </a:endParaRPr>
                    </a:p>
                  </a:txBody>
                  <a:tcPr/>
                </a:tc>
                <a:tc>
                  <a:txBody>
                    <a:bodyPr/>
                    <a:lstStyle/>
                    <a:p>
                      <a:r>
                        <a:rPr lang="en-IN" b="1" dirty="0" smtClean="0">
                          <a:solidFill>
                            <a:srgbClr val="0000FF"/>
                          </a:solidFill>
                        </a:rPr>
                        <a:t>61:39</a:t>
                      </a:r>
                      <a:endParaRPr lang="en-IN" b="1" dirty="0">
                        <a:solidFill>
                          <a:srgbClr val="0000FF"/>
                        </a:solidFill>
                      </a:endParaRPr>
                    </a:p>
                  </a:txBody>
                  <a:tcPr/>
                </a:tc>
              </a:tr>
            </a:tbl>
          </a:graphicData>
        </a:graphic>
      </p:graphicFrame>
      <p:sp>
        <p:nvSpPr>
          <p:cNvPr id="7" name="TextBox 6"/>
          <p:cNvSpPr txBox="1"/>
          <p:nvPr/>
        </p:nvSpPr>
        <p:spPr>
          <a:xfrm>
            <a:off x="228600" y="4724400"/>
            <a:ext cx="8534400" cy="1938992"/>
          </a:xfrm>
          <a:prstGeom prst="rect">
            <a:avLst/>
          </a:prstGeom>
          <a:noFill/>
        </p:spPr>
        <p:txBody>
          <a:bodyPr wrap="square" rtlCol="0">
            <a:spAutoFit/>
          </a:bodyPr>
          <a:lstStyle/>
          <a:p>
            <a:r>
              <a:rPr lang="en-IN" sz="2000" dirty="0" smtClean="0">
                <a:latin typeface="Times New Roman" pitchFamily="18" charset="0"/>
                <a:cs typeface="Times New Roman" pitchFamily="18" charset="0"/>
              </a:rPr>
              <a:t>The districts of North Karnataka are most backward – Socially &amp; Economically with poor infrastructure facility</a:t>
            </a:r>
            <a:endParaRPr lang="en-IN"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Skewed development &amp; distribution of population</a:t>
            </a:r>
          </a:p>
          <a:p>
            <a:r>
              <a:rPr lang="en-IN" sz="2000" dirty="0" smtClean="0">
                <a:latin typeface="Times New Roman" pitchFamily="18" charset="0"/>
                <a:cs typeface="Times New Roman" pitchFamily="18" charset="0"/>
              </a:rPr>
              <a:t>Main livelihood of BPL families: Daily wage labourers (Seasonal)</a:t>
            </a:r>
          </a:p>
          <a:p>
            <a:r>
              <a:rPr lang="en-IN" sz="2000" dirty="0" smtClean="0">
                <a:latin typeface="Times New Roman" pitchFamily="18" charset="0"/>
                <a:cs typeface="Times New Roman" pitchFamily="18" charset="0"/>
              </a:rPr>
              <a:t>About 40 % of the households live in One-Room tenement with no access to basic amenities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62400"/>
            <a:ext cx="8229600" cy="1143000"/>
          </a:xfrm>
        </p:spPr>
        <p:txBody>
          <a:bodyPr>
            <a:normAutofit fontScale="90000"/>
          </a:bodyPr>
          <a:lstStyle/>
          <a:p>
            <a:r>
              <a:rPr lang="en-IN" dirty="0" smtClean="0">
                <a:solidFill>
                  <a:srgbClr val="FF0000"/>
                </a:solidFill>
                <a:latin typeface="Times New Roman" pitchFamily="18" charset="0"/>
                <a:cs typeface="Times New Roman" pitchFamily="18" charset="0"/>
              </a:rPr>
              <a:t>Promoting Equity to Economically Backward Community</a:t>
            </a:r>
            <a:endParaRPr lang="en-IN"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92344" cy="457200"/>
          </a:xfrm>
        </p:spPr>
        <p:txBody>
          <a:bodyPr>
            <a:noAutofit/>
          </a:bodyPr>
          <a:lstStyle/>
          <a:p>
            <a:pPr>
              <a:defRPr/>
            </a:pPr>
            <a:r>
              <a:rPr lang="en-IN" sz="2000" b="1" dirty="0" smtClean="0">
                <a:solidFill>
                  <a:srgbClr val="0000FF"/>
                </a:solidFill>
                <a:latin typeface="Times New Roman" pitchFamily="18" charset="0"/>
                <a:cs typeface="Times New Roman" pitchFamily="18" charset="0"/>
              </a:rPr>
              <a:t>Phase I: Addressing Economic Equity – Health Assurance to BPL Families</a:t>
            </a:r>
            <a:endParaRPr lang="en-IN" sz="2000"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600200"/>
            <a:ext cx="8839200" cy="5029200"/>
          </a:xfrm>
        </p:spPr>
        <p:txBody>
          <a:bodyPr>
            <a:noAutofit/>
          </a:bodyPr>
          <a:lstStyle/>
          <a:p>
            <a:pPr algn="just"/>
            <a:r>
              <a:rPr lang="en-IN" sz="2200" dirty="0" smtClean="0">
                <a:latin typeface="Times New Roman" pitchFamily="18" charset="0"/>
                <a:cs typeface="Times New Roman" pitchFamily="18" charset="0"/>
              </a:rPr>
              <a:t>In </a:t>
            </a:r>
            <a:r>
              <a:rPr lang="en-IN" sz="2200" dirty="0">
                <a:latin typeface="Times New Roman" pitchFamily="18" charset="0"/>
                <a:cs typeface="Times New Roman" pitchFamily="18" charset="0"/>
              </a:rPr>
              <a:t>2009-10, Vajpayee </a:t>
            </a:r>
            <a:r>
              <a:rPr lang="en-IN" sz="2200" dirty="0" smtClean="0">
                <a:latin typeface="Times New Roman" pitchFamily="18" charset="0"/>
                <a:cs typeface="Times New Roman" pitchFamily="18" charset="0"/>
              </a:rPr>
              <a:t>Arogyashree (VAS), </a:t>
            </a:r>
            <a:r>
              <a:rPr lang="en-IN" sz="2200" dirty="0">
                <a:latin typeface="Times New Roman" pitchFamily="18" charset="0"/>
                <a:cs typeface="Times New Roman" pitchFamily="18" charset="0"/>
              </a:rPr>
              <a:t>a health assurance scheme </a:t>
            </a:r>
            <a:r>
              <a:rPr lang="en-IN" sz="2200" dirty="0" smtClean="0">
                <a:latin typeface="Times New Roman" pitchFamily="18" charset="0"/>
                <a:cs typeface="Times New Roman" pitchFamily="18" charset="0"/>
              </a:rPr>
              <a:t>for BPL </a:t>
            </a:r>
            <a:r>
              <a:rPr lang="en-IN" sz="2200" dirty="0">
                <a:latin typeface="Times New Roman" pitchFamily="18" charset="0"/>
                <a:cs typeface="Times New Roman" pitchFamily="18" charset="0"/>
              </a:rPr>
              <a:t>families </a:t>
            </a:r>
            <a:r>
              <a:rPr lang="en-IN" sz="2200" dirty="0" smtClean="0">
                <a:latin typeface="Times New Roman" pitchFamily="18" charset="0"/>
                <a:cs typeface="Times New Roman" pitchFamily="18" charset="0"/>
              </a:rPr>
              <a:t>-Tertiary Care comprising 7 specialties with 449 procedures</a:t>
            </a:r>
          </a:p>
          <a:p>
            <a:pPr marL="0" indent="0" algn="just">
              <a:buNone/>
            </a:pPr>
            <a:r>
              <a:rPr lang="en-IN" sz="2200" dirty="0" smtClean="0">
                <a:latin typeface="Times New Roman" pitchFamily="18" charset="0"/>
                <a:cs typeface="Times New Roman" pitchFamily="18" charset="0"/>
              </a:rPr>
              <a:t> </a:t>
            </a:r>
          </a:p>
          <a:p>
            <a:pPr algn="just"/>
            <a:r>
              <a:rPr lang="en-IN" sz="2200" dirty="0">
                <a:latin typeface="Times New Roman" pitchFamily="18" charset="0"/>
                <a:cs typeface="Times New Roman" pitchFamily="18" charset="0"/>
              </a:rPr>
              <a:t>F</a:t>
            </a:r>
            <a:r>
              <a:rPr lang="en-IN" sz="2200" dirty="0" smtClean="0">
                <a:latin typeface="Times New Roman" pitchFamily="18" charset="0"/>
                <a:cs typeface="Times New Roman" pitchFamily="18" charset="0"/>
              </a:rPr>
              <a:t>irst implemented in backward divisions of  Gulbarga &amp; Belgaum in 2010 &amp; entire State in 2012. (Phased approach to understand implementation issues)</a:t>
            </a:r>
          </a:p>
          <a:p>
            <a:pPr marL="0" indent="0" algn="just">
              <a:buNone/>
            </a:pPr>
            <a:r>
              <a:rPr lang="en-IN" sz="2200" b="1" dirty="0" smtClean="0">
                <a:solidFill>
                  <a:srgbClr val="FF0000"/>
                </a:solidFill>
                <a:latin typeface="Times New Roman" pitchFamily="18" charset="0"/>
                <a:cs typeface="Times New Roman" pitchFamily="18" charset="0"/>
              </a:rPr>
              <a:t>Salient features:</a:t>
            </a:r>
          </a:p>
          <a:p>
            <a:pPr algn="just"/>
            <a:r>
              <a:rPr lang="en-IN" sz="2200" dirty="0" smtClean="0">
                <a:latin typeface="Times New Roman" pitchFamily="18" charset="0"/>
                <a:cs typeface="Times New Roman" pitchFamily="18" charset="0"/>
              </a:rPr>
              <a:t>An </a:t>
            </a:r>
            <a:r>
              <a:rPr lang="en-IN" sz="2200" dirty="0">
                <a:latin typeface="Times New Roman" pitchFamily="18" charset="0"/>
                <a:cs typeface="Times New Roman" pitchFamily="18" charset="0"/>
              </a:rPr>
              <a:t>autonomously established Trust – “Suvarna Arogya Suraksha Trust” </a:t>
            </a:r>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Implementation </a:t>
            </a:r>
            <a:r>
              <a:rPr lang="en-IN" sz="2200" dirty="0">
                <a:latin typeface="Times New Roman" pitchFamily="18" charset="0"/>
                <a:cs typeface="Times New Roman" pitchFamily="18" charset="0"/>
              </a:rPr>
              <a:t>Support Agency (ISA</a:t>
            </a:r>
            <a:r>
              <a:rPr lang="en-IN" sz="2200" dirty="0" smtClean="0">
                <a:latin typeface="Times New Roman" pitchFamily="18" charset="0"/>
                <a:cs typeface="Times New Roman" pitchFamily="18" charset="0"/>
              </a:rPr>
              <a:t>)</a:t>
            </a:r>
          </a:p>
          <a:p>
            <a:pPr algn="just"/>
            <a:r>
              <a:rPr lang="en-IN" sz="2200" dirty="0" smtClean="0">
                <a:latin typeface="Times New Roman" pitchFamily="18" charset="0"/>
                <a:cs typeface="Times New Roman" pitchFamily="18" charset="0"/>
              </a:rPr>
              <a:t>Arogyamitras</a:t>
            </a:r>
          </a:p>
          <a:p>
            <a:pPr algn="just"/>
            <a:r>
              <a:rPr lang="en-IN" sz="2200" dirty="0" smtClean="0">
                <a:latin typeface="Times New Roman" pitchFamily="18" charset="0"/>
                <a:cs typeface="Times New Roman" pitchFamily="18" charset="0"/>
              </a:rPr>
              <a:t>ASHA workers</a:t>
            </a:r>
          </a:p>
          <a:p>
            <a:pPr algn="just"/>
            <a:r>
              <a:rPr lang="en-IN" sz="2200" dirty="0" smtClean="0">
                <a:latin typeface="Times New Roman" pitchFamily="18" charset="0"/>
                <a:cs typeface="Times New Roman" pitchFamily="18" charset="0"/>
              </a:rPr>
              <a:t>Health Camps</a:t>
            </a:r>
          </a:p>
          <a:p>
            <a:pPr algn="just"/>
            <a:r>
              <a:rPr lang="en-IN" sz="2200" dirty="0" smtClean="0">
                <a:latin typeface="Times New Roman" pitchFamily="18" charset="0"/>
                <a:cs typeface="Times New Roman" pitchFamily="18" charset="0"/>
              </a:rPr>
              <a:t> IEC</a:t>
            </a:r>
            <a:endParaRPr lang="en-IN" sz="2200" dirty="0">
              <a:latin typeface="Times New Roman" pitchFamily="18" charset="0"/>
              <a:cs typeface="Times New Roman" pitchFamily="18" charset="0"/>
            </a:endParaRPr>
          </a:p>
          <a:p>
            <a:pPr algn="just"/>
            <a:endParaRPr lang="en-IN" sz="2200" dirty="0" smtClean="0">
              <a:latin typeface="Times New Roman" pitchFamily="18" charset="0"/>
              <a:cs typeface="Times New Roman" pitchFamily="18" charset="0"/>
            </a:endParaRPr>
          </a:p>
        </p:txBody>
      </p:sp>
      <p:sp>
        <p:nvSpPr>
          <p:cNvPr id="4" name="TextBox 3"/>
          <p:cNvSpPr txBox="1"/>
          <p:nvPr/>
        </p:nvSpPr>
        <p:spPr>
          <a:xfrm>
            <a:off x="381000" y="76200"/>
            <a:ext cx="8382000" cy="523220"/>
          </a:xfrm>
          <a:prstGeom prst="rect">
            <a:avLst/>
          </a:prstGeom>
          <a:noFill/>
        </p:spPr>
        <p:txBody>
          <a:bodyPr wrap="square" rtlCol="0">
            <a:spAutoFit/>
          </a:bodyPr>
          <a:lstStyle/>
          <a:p>
            <a:pPr algn="ctr"/>
            <a:r>
              <a:rPr lang="en-IN" sz="2800" b="1" dirty="0" smtClean="0">
                <a:solidFill>
                  <a:srgbClr val="FF0000"/>
                </a:solidFill>
                <a:latin typeface="Times New Roman" pitchFamily="18" charset="0"/>
                <a:cs typeface="Times New Roman" pitchFamily="18" charset="0"/>
              </a:rPr>
              <a:t>Strides towards promoting equity in Health Care</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SURESH DATA\DATA\WB Forum &amp; Impact Conclave- Reports\W B Forum May 11th 2015\Forum - Case Studies\Attachments_201557 (1)\Prea_13-14.jpg"/>
          <p:cNvPicPr>
            <a:picLocks noChangeAspect="1" noChangeArrowheads="1"/>
          </p:cNvPicPr>
          <p:nvPr/>
        </p:nvPicPr>
        <p:blipFill>
          <a:blip r:embed="rId2" cstate="print"/>
          <a:srcRect/>
          <a:stretch>
            <a:fillRect/>
          </a:stretch>
        </p:blipFill>
        <p:spPr bwMode="auto">
          <a:xfrm>
            <a:off x="0" y="685800"/>
            <a:ext cx="3890962" cy="4583280"/>
          </a:xfrm>
          <a:prstGeom prst="rect">
            <a:avLst/>
          </a:prstGeom>
          <a:noFill/>
        </p:spPr>
      </p:pic>
      <p:pic>
        <p:nvPicPr>
          <p:cNvPr id="36867" name="Picture 3" descr="G:\SURESH DATA\DATA\WB Forum &amp; Impact Conclave- Reports\W B Forum May 11th 2015\Forum - Case Studies\Attachments_201557 (1)\Prea_1415 Copy.jpg"/>
          <p:cNvPicPr>
            <a:picLocks noChangeAspect="1" noChangeArrowheads="1"/>
          </p:cNvPicPr>
          <p:nvPr/>
        </p:nvPicPr>
        <p:blipFill>
          <a:blip r:embed="rId3" cstate="print"/>
          <a:srcRect/>
          <a:stretch>
            <a:fillRect/>
          </a:stretch>
        </p:blipFill>
        <p:spPr bwMode="auto">
          <a:xfrm>
            <a:off x="5334000" y="1066800"/>
            <a:ext cx="3581400" cy="4218638"/>
          </a:xfrm>
          <a:prstGeom prst="rect">
            <a:avLst/>
          </a:prstGeom>
          <a:noFill/>
        </p:spPr>
      </p:pic>
      <p:sp>
        <p:nvSpPr>
          <p:cNvPr id="6" name="Title 1"/>
          <p:cNvSpPr txBox="1">
            <a:spLocks/>
          </p:cNvSpPr>
          <p:nvPr/>
        </p:nvSpPr>
        <p:spPr>
          <a:xfrm>
            <a:off x="457200" y="533400"/>
            <a:ext cx="3505200" cy="533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400" b="0" i="0" u="none" strike="noStrike" kern="1200" cap="none" spc="0" normalizeH="0" baseline="0" noProof="0" dirty="0" smtClean="0">
                <a:ln>
                  <a:noFill/>
                </a:ln>
                <a:solidFill>
                  <a:srgbClr val="0070C0"/>
                </a:solidFill>
                <a:effectLst/>
                <a:uLnTx/>
                <a:uFillTx/>
                <a:latin typeface="+mj-lt"/>
                <a:ea typeface="+mj-ea"/>
                <a:cs typeface="+mj-cs"/>
              </a:rPr>
              <a:t>Status 2013-14</a:t>
            </a:r>
          </a:p>
        </p:txBody>
      </p:sp>
      <p:sp>
        <p:nvSpPr>
          <p:cNvPr id="7" name="Title 1"/>
          <p:cNvSpPr txBox="1">
            <a:spLocks/>
          </p:cNvSpPr>
          <p:nvPr/>
        </p:nvSpPr>
        <p:spPr>
          <a:xfrm>
            <a:off x="4876800" y="533400"/>
            <a:ext cx="3505200" cy="533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400" b="0" i="0" u="none" strike="noStrike" kern="1200" cap="none" spc="0" normalizeH="0" baseline="0" noProof="0" dirty="0" smtClean="0">
                <a:ln>
                  <a:noFill/>
                </a:ln>
                <a:solidFill>
                  <a:srgbClr val="0070C0"/>
                </a:solidFill>
                <a:effectLst/>
                <a:uLnTx/>
                <a:uFillTx/>
                <a:latin typeface="+mj-lt"/>
                <a:ea typeface="+mj-ea"/>
                <a:cs typeface="+mj-cs"/>
              </a:rPr>
              <a:t>Status 2014-15</a:t>
            </a:r>
          </a:p>
        </p:txBody>
      </p:sp>
      <p:sp>
        <p:nvSpPr>
          <p:cNvPr id="9" name="TextBox 8"/>
          <p:cNvSpPr txBox="1"/>
          <p:nvPr/>
        </p:nvSpPr>
        <p:spPr>
          <a:xfrm>
            <a:off x="3276600" y="2057400"/>
            <a:ext cx="2133600" cy="3416320"/>
          </a:xfrm>
          <a:prstGeom prst="rect">
            <a:avLst/>
          </a:prstGeom>
          <a:noFill/>
        </p:spPr>
        <p:txBody>
          <a:bodyPr wrap="square" rtlCol="0">
            <a:spAutoFit/>
          </a:bodyPr>
          <a:lstStyle/>
          <a:p>
            <a:pPr>
              <a:buFont typeface="Arial" pitchFamily="34" charset="0"/>
              <a:buChar char="•"/>
            </a:pPr>
            <a:r>
              <a:rPr lang="en-IN" dirty="0" smtClean="0">
                <a:latin typeface="Times New Roman" pitchFamily="18" charset="0"/>
                <a:cs typeface="Times New Roman" pitchFamily="18" charset="0"/>
              </a:rPr>
              <a:t>Patients from North Karnataka had to travel all the way to Bangalore for treatment.</a:t>
            </a:r>
          </a:p>
          <a:p>
            <a:pPr>
              <a:buFont typeface="Arial" pitchFamily="34" charset="0"/>
              <a:buChar char="•"/>
            </a:pPr>
            <a:r>
              <a:rPr lang="en-IN" dirty="0" smtClean="0">
                <a:latin typeface="Times New Roman" pitchFamily="18" charset="0"/>
                <a:cs typeface="Times New Roman" pitchFamily="18" charset="0"/>
              </a:rPr>
              <a:t>This created hardship &amp; some patients expired on the way.</a:t>
            </a:r>
          </a:p>
          <a:p>
            <a:pPr>
              <a:buFont typeface="Arial" pitchFamily="34" charset="0"/>
              <a:buChar char="•"/>
            </a:pPr>
            <a:r>
              <a:rPr lang="en-IN" dirty="0" smtClean="0">
                <a:latin typeface="Times New Roman" pitchFamily="18" charset="0"/>
                <a:cs typeface="Times New Roman" pitchFamily="18" charset="0"/>
              </a:rPr>
              <a:t>Border State Hospitals Empanelled.</a:t>
            </a:r>
            <a:endParaRPr lang="en-IN"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304800" y="5423535"/>
          <a:ext cx="3822700" cy="1236345"/>
        </p:xfrm>
        <a:graphic>
          <a:graphicData uri="http://schemas.openxmlformats.org/drawingml/2006/table">
            <a:tbl>
              <a:tblPr/>
              <a:tblGrid>
                <a:gridCol w="914400"/>
                <a:gridCol w="1143000"/>
                <a:gridCol w="457200"/>
                <a:gridCol w="838200"/>
                <a:gridCol w="469900"/>
              </a:tblGrid>
              <a:tr h="190500">
                <a:tc gridSpan="5">
                  <a:txBody>
                    <a:bodyPr/>
                    <a:lstStyle/>
                    <a:p>
                      <a:pPr algn="ctr" fontAlgn="b"/>
                      <a:r>
                        <a:rPr lang="en-IN" sz="1300" b="1" i="0" u="none" strike="noStrike">
                          <a:solidFill>
                            <a:srgbClr val="000000"/>
                          </a:solidFill>
                          <a:latin typeface="Times New Roman" pitchFamily="18" charset="0"/>
                          <a:cs typeface="Times New Roman" pitchFamily="18" charset="0"/>
                        </a:rPr>
                        <a:t>2013-14 - No. of Cases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0500">
                <a:tc>
                  <a:txBody>
                    <a:bodyPr/>
                    <a:lstStyle/>
                    <a:p>
                      <a:pPr algn="ctr" fontAlgn="b"/>
                      <a:r>
                        <a:rPr lang="en-IN" sz="1300" b="1"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Gulbarga 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Belgaum 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N" sz="1300" b="0" i="0" u="none" strike="noStrike">
                          <a:solidFill>
                            <a:srgbClr val="000000"/>
                          </a:solidFill>
                          <a:latin typeface="Times New Roman" pitchFamily="18" charset="0"/>
                          <a:cs typeface="Times New Roman" pitchFamily="18" charset="0"/>
                        </a:rPr>
                        <a:t>Andhra Pradesh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300" b="0" i="0" u="none" strike="noStrike">
                          <a:solidFill>
                            <a:srgbClr val="000000"/>
                          </a:solidFill>
                          <a:latin typeface="Times New Roman" pitchFamily="18" charset="0"/>
                          <a:cs typeface="Times New Roman" pitchFamily="18" charset="0"/>
                        </a:rPr>
                        <a:t>11.06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300" b="0" i="0" u="none" strike="noStrike">
                          <a:solidFill>
                            <a:srgbClr val="000000"/>
                          </a:solidFill>
                          <a:latin typeface="Times New Roman" pitchFamily="18" charset="0"/>
                          <a:cs typeface="Times New Roman" pitchFamily="18" charset="0"/>
                        </a:rPr>
                        <a:t>12.66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N" sz="1300" b="0" i="0" u="none" strike="noStrike">
                          <a:solidFill>
                            <a:srgbClr val="000000"/>
                          </a:solidFill>
                          <a:latin typeface="Times New Roman" pitchFamily="18" charset="0"/>
                          <a:cs typeface="Times New Roman" pitchFamily="18" charset="0"/>
                        </a:rPr>
                        <a:t>Maharastra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fontAlgn="b"/>
                      <a:r>
                        <a:rPr lang="en-IN" sz="1300" b="0" i="0" u="none" strike="noStrike">
                          <a:solidFill>
                            <a:srgbClr val="000000"/>
                          </a:solidFill>
                          <a:latin typeface="Times New Roman" pitchFamily="18" charset="0"/>
                          <a:cs typeface="Times New Roman" pitchFamily="18" charset="0"/>
                        </a:rPr>
                        <a:t>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r>
              <a:tr h="190500">
                <a:tc>
                  <a:txBody>
                    <a:bodyPr/>
                    <a:lstStyle/>
                    <a:p>
                      <a:pPr algn="l" fontAlgn="b"/>
                      <a:r>
                        <a:rPr lang="en-IN" sz="1300" b="0" i="0" u="none" strike="noStrike">
                          <a:solidFill>
                            <a:srgbClr val="000000"/>
                          </a:solidFill>
                          <a:latin typeface="Times New Roman" pitchFamily="18" charset="0"/>
                          <a:cs typeface="Times New Roman" pitchFamily="18" charset="0"/>
                        </a:rPr>
                        <a:t>Bangalore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5419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300" b="0"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3189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3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5029200" y="5334000"/>
          <a:ext cx="3683000" cy="1434465"/>
        </p:xfrm>
        <a:graphic>
          <a:graphicData uri="http://schemas.openxmlformats.org/drawingml/2006/table">
            <a:tbl>
              <a:tblPr/>
              <a:tblGrid>
                <a:gridCol w="1014021"/>
                <a:gridCol w="698335"/>
                <a:gridCol w="612239"/>
                <a:gridCol w="746166"/>
                <a:gridCol w="612239"/>
              </a:tblGrid>
              <a:tr h="190500">
                <a:tc gridSpan="5">
                  <a:txBody>
                    <a:bodyPr/>
                    <a:lstStyle/>
                    <a:p>
                      <a:pPr algn="ctr" fontAlgn="b"/>
                      <a:r>
                        <a:rPr lang="en-IN" sz="1300" b="1" i="0" u="none" strike="noStrike" dirty="0">
                          <a:solidFill>
                            <a:srgbClr val="000000"/>
                          </a:solidFill>
                          <a:latin typeface="Times New Roman" pitchFamily="18" charset="0"/>
                          <a:cs typeface="Times New Roman" pitchFamily="18" charset="0"/>
                        </a:rPr>
                        <a:t>2014-15 - No. of Cases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0500">
                <a:tc>
                  <a:txBody>
                    <a:bodyPr/>
                    <a:lstStyle/>
                    <a:p>
                      <a:pPr algn="ctr" fontAlgn="b"/>
                      <a:r>
                        <a:rPr lang="en-IN" sz="1300" b="1"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Gulbarga 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Belgaum 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1"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N" sz="1300" b="0" i="0" u="none" strike="noStrike">
                          <a:solidFill>
                            <a:srgbClr val="000000"/>
                          </a:solidFill>
                          <a:latin typeface="Times New Roman" pitchFamily="18" charset="0"/>
                          <a:cs typeface="Times New Roman" pitchFamily="18" charset="0"/>
                        </a:rPr>
                        <a:t>Andhra Pradesh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300" b="0" i="0" u="none" strike="noStrike">
                          <a:solidFill>
                            <a:srgbClr val="000000"/>
                          </a:solidFill>
                          <a:latin typeface="Times New Roman" pitchFamily="18" charset="0"/>
                          <a:cs typeface="Times New Roman" pitchFamily="18" charset="0"/>
                        </a:rPr>
                        <a:t>26.39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300" b="0" i="0" u="none" strike="noStrike">
                          <a:solidFill>
                            <a:srgbClr val="000000"/>
                          </a:solidFill>
                          <a:latin typeface="Times New Roman" pitchFamily="18" charset="0"/>
                          <a:cs typeface="Times New Roman" pitchFamily="18" charset="0"/>
                        </a:rPr>
                        <a:t>26.48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IN" sz="1300" b="0" i="0" u="none" strike="noStrike">
                          <a:solidFill>
                            <a:srgbClr val="000000"/>
                          </a:solidFill>
                          <a:latin typeface="Times New Roman" pitchFamily="18" charset="0"/>
                          <a:cs typeface="Times New Roman" pitchFamily="18" charset="0"/>
                        </a:rPr>
                        <a:t>Maharastra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fontAlgn="b"/>
                      <a:r>
                        <a:rPr lang="en-IN" sz="1300" b="0" i="0" u="none" strike="noStrike">
                          <a:solidFill>
                            <a:srgbClr val="000000"/>
                          </a:solidFill>
                          <a:latin typeface="Times New Roman" pitchFamily="18" charset="0"/>
                          <a:cs typeface="Times New Roman" pitchFamily="18" charset="0"/>
                        </a:rPr>
                        <a:t>1193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r>
              <a:tr h="190500">
                <a:tc>
                  <a:txBody>
                    <a:bodyPr/>
                    <a:lstStyle/>
                    <a:p>
                      <a:pPr algn="l" fontAlgn="b"/>
                      <a:r>
                        <a:rPr lang="en-IN" sz="1300" b="0" i="0" u="none" strike="noStrike">
                          <a:solidFill>
                            <a:srgbClr val="000000"/>
                          </a:solidFill>
                          <a:latin typeface="Times New Roman" pitchFamily="18" charset="0"/>
                          <a:cs typeface="Times New Roman" pitchFamily="18" charset="0"/>
                        </a:rPr>
                        <a:t>Bangalore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3822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300" b="0" i="0" u="none" strike="noStrike">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300" b="0" i="0" u="none" strike="noStrike">
                          <a:solidFill>
                            <a:srgbClr val="000000"/>
                          </a:solidFill>
                          <a:latin typeface="Times New Roman" pitchFamily="18" charset="0"/>
                          <a:cs typeface="Times New Roman" pitchFamily="18" charset="0"/>
                        </a:rPr>
                        <a:t>2524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3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Title 1"/>
          <p:cNvSpPr>
            <a:spLocks noGrp="1"/>
          </p:cNvSpPr>
          <p:nvPr>
            <p:ph type="title"/>
          </p:nvPr>
        </p:nvSpPr>
        <p:spPr>
          <a:xfrm>
            <a:off x="533400" y="0"/>
            <a:ext cx="8229600" cy="457200"/>
          </a:xfrm>
        </p:spPr>
        <p:txBody>
          <a:bodyPr>
            <a:noAutofit/>
          </a:bodyPr>
          <a:lstStyle/>
          <a:p>
            <a:pPr>
              <a:defRPr/>
            </a:pPr>
            <a:r>
              <a:rPr lang="en-IN" sz="2400" b="1" dirty="0" smtClean="0">
                <a:solidFill>
                  <a:srgbClr val="FF0000"/>
                </a:solidFill>
                <a:latin typeface="Times New Roman" pitchFamily="18" charset="0"/>
                <a:cs typeface="Times New Roman" pitchFamily="18" charset="0"/>
              </a:rPr>
              <a:t>Phase II: Bridging Geographical Distance for Equity</a:t>
            </a:r>
            <a:endParaRPr lang="en-IN"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pPr>
              <a:defRPr/>
            </a:pPr>
            <a:r>
              <a:rPr lang="en-IN" sz="2400" b="1" dirty="0" smtClean="0">
                <a:solidFill>
                  <a:srgbClr val="FF0000"/>
                </a:solidFill>
                <a:latin typeface="Times New Roman" pitchFamily="18" charset="0"/>
                <a:cs typeface="Times New Roman" pitchFamily="18" charset="0"/>
              </a:rPr>
              <a:t>Phase III: Targeting Most Vulnerable Groups for Equity – SC / ST &amp; Hill Tribes</a:t>
            </a:r>
            <a:endParaRPr lang="en-IN" sz="24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534400" cy="5715000"/>
          </a:xfrm>
        </p:spPr>
        <p:txBody>
          <a:bodyPr>
            <a:noAutofit/>
          </a:bodyPr>
          <a:lstStyle/>
          <a:p>
            <a:pPr algn="just">
              <a:lnSpc>
                <a:spcPct val="150000"/>
              </a:lnSpc>
            </a:pPr>
            <a:r>
              <a:rPr lang="en-IN" sz="2200" dirty="0" smtClean="0">
                <a:latin typeface="Times New Roman" pitchFamily="18" charset="0"/>
                <a:cs typeface="Times New Roman" pitchFamily="18" charset="0"/>
              </a:rPr>
              <a:t>As of March 2014, the overall performance of the scheme since inception was assessed in terms of quantum of </a:t>
            </a:r>
            <a:r>
              <a:rPr lang="en-IN" sz="2200" b="1" dirty="0" smtClean="0">
                <a:latin typeface="Times New Roman" pitchFamily="18" charset="0"/>
                <a:cs typeface="Times New Roman" pitchFamily="18" charset="0"/>
              </a:rPr>
              <a:t>“Distributive Justice”</a:t>
            </a:r>
            <a:r>
              <a:rPr lang="en-IN" sz="2200" dirty="0" smtClean="0">
                <a:latin typeface="Times New Roman" pitchFamily="18" charset="0"/>
                <a:cs typeface="Times New Roman" pitchFamily="18" charset="0"/>
              </a:rPr>
              <a:t> achieved geographically and to most vulnerable groups among the deprived BPL section of society.</a:t>
            </a:r>
          </a:p>
          <a:p>
            <a:pPr algn="just">
              <a:lnSpc>
                <a:spcPct val="150000"/>
              </a:lnSpc>
            </a:pPr>
            <a:r>
              <a:rPr lang="en-IN" sz="2200" dirty="0" smtClean="0">
                <a:latin typeface="Times New Roman" pitchFamily="18" charset="0"/>
                <a:cs typeface="Times New Roman" pitchFamily="18" charset="0"/>
              </a:rPr>
              <a:t>The above was indeed an eye opener – Utilization of VAS services was very low among SC &amp; ST families.</a:t>
            </a:r>
          </a:p>
          <a:p>
            <a:pPr lvl="0" algn="just">
              <a:lnSpc>
                <a:spcPct val="150000"/>
              </a:lnSpc>
            </a:pPr>
            <a:r>
              <a:rPr lang="en-IN" sz="2200" dirty="0" smtClean="0">
                <a:latin typeface="Times New Roman" pitchFamily="18" charset="0"/>
                <a:cs typeface="Times New Roman" pitchFamily="18" charset="0"/>
              </a:rPr>
              <a:t>It was also evident that Tribes living in hilly tracts had also missed out on availing the services under the scheme. </a:t>
            </a:r>
          </a:p>
          <a:p>
            <a:pPr lvl="0" algn="just">
              <a:lnSpc>
                <a:spcPct val="150000"/>
              </a:lnSpc>
            </a:pPr>
            <a:r>
              <a:rPr lang="en-IN" sz="2200" dirty="0" smtClean="0">
                <a:latin typeface="Times New Roman" pitchFamily="18" charset="0"/>
                <a:cs typeface="Times New Roman" pitchFamily="18" charset="0"/>
              </a:rPr>
              <a:t>To ensure </a:t>
            </a:r>
            <a:r>
              <a:rPr lang="en-IN" sz="2200" b="1" dirty="0" smtClean="0">
                <a:latin typeface="Times New Roman" pitchFamily="18" charset="0"/>
                <a:cs typeface="Times New Roman" pitchFamily="18" charset="0"/>
              </a:rPr>
              <a:t>inclusive access </a:t>
            </a:r>
            <a:r>
              <a:rPr lang="en-IN" sz="2200" dirty="0" smtClean="0">
                <a:latin typeface="Times New Roman" pitchFamily="18" charset="0"/>
                <a:cs typeface="Times New Roman" pitchFamily="18" charset="0"/>
              </a:rPr>
              <a:t>to free qualitative health care, well planned </a:t>
            </a:r>
            <a:r>
              <a:rPr lang="en-IN" sz="2200" b="1" dirty="0" smtClean="0">
                <a:latin typeface="Times New Roman" pitchFamily="18" charset="0"/>
                <a:cs typeface="Times New Roman" pitchFamily="18" charset="0"/>
              </a:rPr>
              <a:t>Special Health Camps </a:t>
            </a:r>
            <a:r>
              <a:rPr lang="en-IN" sz="2200" dirty="0" smtClean="0">
                <a:latin typeface="Times New Roman" pitchFamily="18" charset="0"/>
                <a:cs typeface="Times New Roman" pitchFamily="18" charset="0"/>
              </a:rPr>
              <a:t>were organised exclusively targeting SC, ST and Tribal people with the active participation of elected representatives.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IN" sz="2800" b="1" dirty="0" smtClean="0">
                <a:solidFill>
                  <a:srgbClr val="FF0000"/>
                </a:solidFill>
                <a:latin typeface="Times New Roman" pitchFamily="18" charset="0"/>
                <a:cs typeface="Times New Roman" pitchFamily="18" charset="0"/>
              </a:rPr>
              <a:t>Special Health Camps held at Hilly Tribal Areas</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495800" y="914401"/>
            <a:ext cx="4343400" cy="1981200"/>
          </a:xfrm>
        </p:spPr>
        <p:txBody>
          <a:bodyPr>
            <a:normAutofit/>
          </a:bodyPr>
          <a:lstStyle/>
          <a:p>
            <a:r>
              <a:rPr lang="en-IN" sz="2400" dirty="0" smtClean="0">
                <a:latin typeface="Times New Roman" pitchFamily="18" charset="0"/>
                <a:cs typeface="Times New Roman" pitchFamily="18" charset="0"/>
              </a:rPr>
              <a:t>Special Camps were held in 8 Tribal Areas in the Districts of </a:t>
            </a:r>
            <a:r>
              <a:rPr lang="en-IN" sz="2400" dirty="0" err="1" smtClean="0">
                <a:latin typeface="Times New Roman" pitchFamily="18" charset="0"/>
                <a:cs typeface="Times New Roman" pitchFamily="18" charset="0"/>
              </a:rPr>
              <a:t>Chamarajnaga</a:t>
            </a:r>
            <a:r>
              <a:rPr lang="en-IN" sz="2400" dirty="0" smtClean="0">
                <a:latin typeface="Times New Roman" pitchFamily="18" charset="0"/>
                <a:cs typeface="Times New Roman" pitchFamily="18" charset="0"/>
              </a:rPr>
              <a:t>, Mysore &amp; </a:t>
            </a:r>
            <a:r>
              <a:rPr lang="en-IN" sz="2400" dirty="0" err="1" smtClean="0">
                <a:latin typeface="Times New Roman" pitchFamily="18" charset="0"/>
                <a:cs typeface="Times New Roman" pitchFamily="18" charset="0"/>
              </a:rPr>
              <a:t>Madikeri</a:t>
            </a:r>
            <a:r>
              <a:rPr lang="en-IN" sz="2400" dirty="0" smtClean="0">
                <a:latin typeface="Times New Roman" pitchFamily="18" charset="0"/>
                <a:cs typeface="Times New Roman" pitchFamily="18" charset="0"/>
              </a:rPr>
              <a:t> in the month of July 2014. </a:t>
            </a:r>
            <a:endParaRPr lang="en-IN" sz="2400" dirty="0">
              <a:latin typeface="Times New Roman" pitchFamily="18" charset="0"/>
              <a:cs typeface="Times New Roman" pitchFamily="18" charset="0"/>
            </a:endParaRPr>
          </a:p>
        </p:txBody>
      </p:sp>
      <p:pic>
        <p:nvPicPr>
          <p:cNvPr id="38914" name="Picture 2" descr="G:\SURESH DATA\DATA\WB Forum &amp; Impact Conclave- Reports\W B Forum May 11th 2015\Forum - Case Studies\Tribals - camp.jpg"/>
          <p:cNvPicPr>
            <a:picLocks noChangeAspect="1" noChangeArrowheads="1"/>
          </p:cNvPicPr>
          <p:nvPr/>
        </p:nvPicPr>
        <p:blipFill>
          <a:blip r:embed="rId2"/>
          <a:srcRect/>
          <a:stretch>
            <a:fillRect/>
          </a:stretch>
        </p:blipFill>
        <p:spPr bwMode="auto">
          <a:xfrm>
            <a:off x="609600" y="914400"/>
            <a:ext cx="3810000" cy="5505450"/>
          </a:xfrm>
          <a:prstGeom prst="rect">
            <a:avLst/>
          </a:prstGeom>
          <a:noFill/>
        </p:spPr>
      </p:pic>
      <p:graphicFrame>
        <p:nvGraphicFramePr>
          <p:cNvPr id="5" name="Table 4"/>
          <p:cNvGraphicFramePr>
            <a:graphicFrameLocks noGrp="1"/>
          </p:cNvGraphicFramePr>
          <p:nvPr/>
        </p:nvGraphicFramePr>
        <p:xfrm>
          <a:off x="4572001" y="3429000"/>
          <a:ext cx="4190999" cy="2438399"/>
        </p:xfrm>
        <a:graphic>
          <a:graphicData uri="http://schemas.openxmlformats.org/drawingml/2006/table">
            <a:tbl>
              <a:tblPr/>
              <a:tblGrid>
                <a:gridCol w="1370135"/>
                <a:gridCol w="644769"/>
                <a:gridCol w="725365"/>
                <a:gridCol w="725365"/>
                <a:gridCol w="725365"/>
              </a:tblGrid>
              <a:tr h="340659">
                <a:tc gridSpan="5">
                  <a:txBody>
                    <a:bodyPr/>
                    <a:lstStyle/>
                    <a:p>
                      <a:pPr algn="ctr" fontAlgn="b"/>
                      <a:r>
                        <a:rPr lang="en-IN" sz="1500" b="1" i="0" u="none" strike="noStrike" dirty="0">
                          <a:solidFill>
                            <a:srgbClr val="000000"/>
                          </a:solidFill>
                          <a:latin typeface="Times New Roman"/>
                        </a:rPr>
                        <a:t>Tribal Camp Details &amp; Outcome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81317">
                <a:tc>
                  <a:txBody>
                    <a:bodyPr/>
                    <a:lstStyle/>
                    <a:p>
                      <a:pPr algn="ctr" fontAlgn="ctr"/>
                      <a:r>
                        <a:rPr lang="en-IN" sz="1500" b="1" i="0" u="none" strike="noStrike">
                          <a:solidFill>
                            <a:srgbClr val="000000"/>
                          </a:solidFill>
                          <a:latin typeface="Times New Roman"/>
                        </a:rPr>
                        <a:t>District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500" b="1" i="0" u="none" strike="noStrike">
                          <a:solidFill>
                            <a:srgbClr val="000000"/>
                          </a:solidFill>
                          <a:latin typeface="Times New Roman"/>
                        </a:rPr>
                        <a:t>No. of Camps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500" b="1" i="0" u="none" strike="noStrike">
                          <a:solidFill>
                            <a:srgbClr val="000000"/>
                          </a:solidFill>
                          <a:latin typeface="Times New Roman"/>
                        </a:rPr>
                        <a:t>Regd.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500" b="1" i="0" u="none" strike="noStrike">
                          <a:solidFill>
                            <a:srgbClr val="000000"/>
                          </a:solidFill>
                          <a:latin typeface="Times New Roman"/>
                        </a:rPr>
                        <a:t>Ref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500" b="1" i="0" u="none" strike="noStrike">
                          <a:solidFill>
                            <a:srgbClr val="000000"/>
                          </a:solidFill>
                          <a:latin typeface="Times New Roman"/>
                        </a:rPr>
                        <a:t>Treated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588">
                <a:tc>
                  <a:txBody>
                    <a:bodyPr/>
                    <a:lstStyle/>
                    <a:p>
                      <a:pPr algn="l" fontAlgn="b"/>
                      <a:r>
                        <a:rPr lang="en-IN" sz="1500" b="0" i="0" u="none" strike="noStrike">
                          <a:solidFill>
                            <a:srgbClr val="000000"/>
                          </a:solidFill>
                          <a:latin typeface="Times New Roman"/>
                        </a:rPr>
                        <a:t>Chamarajnagar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a:solidFill>
                            <a:srgbClr val="000000"/>
                          </a:solidFill>
                          <a:latin typeface="Times New Roman"/>
                        </a:rPr>
                        <a:t>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a:solidFill>
                            <a:srgbClr val="000000"/>
                          </a:solidFill>
                          <a:latin typeface="Times New Roman"/>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588">
                <a:tc>
                  <a:txBody>
                    <a:bodyPr/>
                    <a:lstStyle/>
                    <a:p>
                      <a:pPr algn="l" fontAlgn="b"/>
                      <a:r>
                        <a:rPr lang="en-IN" sz="1500" b="0" i="0" u="none" strike="noStrike">
                          <a:solidFill>
                            <a:srgbClr val="000000"/>
                          </a:solidFill>
                          <a:latin typeface="Times New Roman"/>
                        </a:rPr>
                        <a:t>Mysore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dirty="0">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dirty="0">
                          <a:solidFill>
                            <a:srgbClr val="000000"/>
                          </a:solidFill>
                          <a:latin typeface="Times New Roman"/>
                        </a:rPr>
                        <a:t>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a:solidFill>
                            <a:srgbClr val="000000"/>
                          </a:solidFill>
                          <a:latin typeface="Times New Roman"/>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588">
                <a:tc>
                  <a:txBody>
                    <a:bodyPr/>
                    <a:lstStyle/>
                    <a:p>
                      <a:pPr algn="l" fontAlgn="b"/>
                      <a:r>
                        <a:rPr lang="en-IN" sz="1500" b="0" i="0" u="none" strike="noStrike">
                          <a:solidFill>
                            <a:srgbClr val="000000"/>
                          </a:solidFill>
                          <a:latin typeface="Times New Roman"/>
                        </a:rPr>
                        <a:t>Kodagu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dirty="0">
                          <a:solidFill>
                            <a:srgbClr val="000000"/>
                          </a:solidFill>
                          <a:latin typeface="Times New Roman"/>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dirty="0">
                          <a:solidFill>
                            <a:srgbClr val="000000"/>
                          </a:solidFill>
                          <a:latin typeface="Times New Roman"/>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0" i="0" u="none" strike="noStrike" dirty="0">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659">
                <a:tc>
                  <a:txBody>
                    <a:bodyPr/>
                    <a:lstStyle/>
                    <a:p>
                      <a:pPr algn="ctr" fontAlgn="b"/>
                      <a:r>
                        <a:rPr lang="en-IN" sz="1500" b="1" i="0" u="none" strike="noStrike">
                          <a:solidFill>
                            <a:srgbClr val="000000"/>
                          </a:solidFill>
                          <a:latin typeface="Times New Roman"/>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1"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1" i="0" u="none" strike="noStrike" dirty="0">
                          <a:solidFill>
                            <a:srgbClr val="000000"/>
                          </a:solidFill>
                          <a:latin typeface="Times New Roman"/>
                        </a:rPr>
                        <a:t>2170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1" i="0" u="none" strike="noStrike">
                          <a:solidFill>
                            <a:srgbClr val="000000"/>
                          </a:solidFill>
                          <a:latin typeface="Times New Roman"/>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500" b="1" i="0" u="none" strike="noStrike" dirty="0">
                          <a:solidFill>
                            <a:srgbClr val="000000"/>
                          </a:solidFill>
                          <a:latin typeface="Times New Roman"/>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Autofit/>
          </a:bodyPr>
          <a:lstStyle/>
          <a:p>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r>
              <a:rPr lang="en-IN" sz="2800" b="1" dirty="0" smtClean="0">
                <a:solidFill>
                  <a:srgbClr val="FF0000"/>
                </a:solidFill>
                <a:latin typeface="Times New Roman" pitchFamily="18" charset="0"/>
                <a:cs typeface="Times New Roman" pitchFamily="18" charset="0"/>
              </a:rPr>
              <a:t>Case Study – Tribal Woman</a:t>
            </a: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endParaRPr lang="en-IN" sz="3200" dirty="0">
              <a:latin typeface="Times New Roman" pitchFamily="18" charset="0"/>
              <a:cs typeface="Times New Roman" pitchFamily="18" charset="0"/>
            </a:endParaRPr>
          </a:p>
        </p:txBody>
      </p:sp>
      <p:pic>
        <p:nvPicPr>
          <p:cNvPr id="9" name="Picture 4" descr="H:\Case Study-SCST\Yadgir-Kavitha\20150506_112512.jpg"/>
          <p:cNvPicPr preferRelativeResize="0">
            <a:picLocks noChangeAspect="1" noChangeArrowheads="1"/>
          </p:cNvPicPr>
          <p:nvPr/>
        </p:nvPicPr>
        <p:blipFill>
          <a:blip r:embed="rId2" cstate="print"/>
          <a:srcRect/>
          <a:stretch>
            <a:fillRect/>
          </a:stretch>
        </p:blipFill>
        <p:spPr bwMode="auto">
          <a:xfrm>
            <a:off x="-4572000" y="-8763000"/>
            <a:ext cx="1828800" cy="2438400"/>
          </a:xfrm>
          <a:prstGeom prst="rect">
            <a:avLst/>
          </a:prstGeom>
          <a:noFill/>
        </p:spPr>
      </p:pic>
      <p:graphicFrame>
        <p:nvGraphicFramePr>
          <p:cNvPr id="6" name="Table 5"/>
          <p:cNvGraphicFramePr>
            <a:graphicFrameLocks noGrp="1"/>
          </p:cNvGraphicFramePr>
          <p:nvPr/>
        </p:nvGraphicFramePr>
        <p:xfrm>
          <a:off x="228600" y="685800"/>
          <a:ext cx="5562600" cy="6154070"/>
        </p:xfrm>
        <a:graphic>
          <a:graphicData uri="http://schemas.openxmlformats.org/drawingml/2006/table">
            <a:tbl>
              <a:tblPr/>
              <a:tblGrid>
                <a:gridCol w="1390350"/>
                <a:gridCol w="4172250"/>
              </a:tblGrid>
              <a:tr h="149772">
                <a:tc>
                  <a:txBody>
                    <a:bodyPr/>
                    <a:lstStyle/>
                    <a:p>
                      <a:pPr>
                        <a:lnSpc>
                          <a:spcPct val="150000"/>
                        </a:lnSpc>
                        <a:spcAft>
                          <a:spcPts val="0"/>
                        </a:spcAft>
                      </a:pPr>
                      <a:r>
                        <a:rPr lang="en-IN" sz="1200" dirty="0">
                          <a:latin typeface="Times New Roman" pitchFamily="18" charset="0"/>
                          <a:ea typeface="Times New Roman"/>
                          <a:cs typeface="Times New Roman" pitchFamily="18" charset="0"/>
                        </a:rPr>
                        <a:t>Beneficiary</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200" b="1" dirty="0">
                          <a:latin typeface="Times New Roman" pitchFamily="18" charset="0"/>
                          <a:ea typeface="Times New Roman"/>
                          <a:cs typeface="Times New Roman" pitchFamily="18" charset="0"/>
                        </a:rPr>
                        <a:t>Mrs. </a:t>
                      </a:r>
                      <a:r>
                        <a:rPr lang="en-IN" sz="1200" b="1" dirty="0" err="1">
                          <a:latin typeface="Times New Roman" pitchFamily="18" charset="0"/>
                          <a:ea typeface="Times New Roman"/>
                          <a:cs typeface="Times New Roman" pitchFamily="18" charset="0"/>
                        </a:rPr>
                        <a:t>Kunningamma</a:t>
                      </a:r>
                      <a:r>
                        <a:rPr lang="en-IN" sz="1200" b="1" dirty="0">
                          <a:latin typeface="Times New Roman" pitchFamily="18" charset="0"/>
                          <a:ea typeface="Times New Roman"/>
                          <a:cs typeface="Times New Roman" pitchFamily="18" charset="0"/>
                        </a:rPr>
                        <a:t> W/o </a:t>
                      </a:r>
                      <a:r>
                        <a:rPr lang="en-IN" sz="1200" b="1" dirty="0" err="1">
                          <a:latin typeface="Times New Roman" pitchFamily="18" charset="0"/>
                          <a:ea typeface="Times New Roman"/>
                          <a:cs typeface="Times New Roman" pitchFamily="18" charset="0"/>
                        </a:rPr>
                        <a:t>Maddaiah</a:t>
                      </a:r>
                      <a:r>
                        <a:rPr lang="en-IN" sz="1200" b="1" dirty="0">
                          <a:latin typeface="Times New Roman" pitchFamily="18" charset="0"/>
                          <a:ea typeface="Times New Roman"/>
                          <a:cs typeface="Times New Roman" pitchFamily="18" charset="0"/>
                        </a:rPr>
                        <a:t>  - Scheduled Tribe</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772">
                <a:tc>
                  <a:txBody>
                    <a:bodyPr/>
                    <a:lstStyle/>
                    <a:p>
                      <a:pPr>
                        <a:lnSpc>
                          <a:spcPct val="150000"/>
                        </a:lnSpc>
                        <a:spcAft>
                          <a:spcPts val="0"/>
                        </a:spcAft>
                      </a:pPr>
                      <a:r>
                        <a:rPr lang="en-IN" sz="1100">
                          <a:latin typeface="Times New Roman" pitchFamily="18" charset="0"/>
                          <a:ea typeface="Times New Roman"/>
                          <a:cs typeface="Times New Roman" pitchFamily="18" charset="0"/>
                        </a:rPr>
                        <a:t>Age</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Times New Roman" pitchFamily="18" charset="0"/>
                          <a:ea typeface="Times New Roman"/>
                          <a:cs typeface="Times New Roman" pitchFamily="18" charset="0"/>
                        </a:rPr>
                        <a:t>55 years </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45">
                <a:tc>
                  <a:txBody>
                    <a:bodyPr/>
                    <a:lstStyle/>
                    <a:p>
                      <a:pPr>
                        <a:lnSpc>
                          <a:spcPct val="150000"/>
                        </a:lnSpc>
                        <a:spcAft>
                          <a:spcPts val="0"/>
                        </a:spcAft>
                      </a:pPr>
                      <a:r>
                        <a:rPr lang="en-IN" sz="1100">
                          <a:latin typeface="Times New Roman" pitchFamily="18" charset="0"/>
                          <a:ea typeface="Times New Roman"/>
                          <a:cs typeface="Times New Roman" pitchFamily="18" charset="0"/>
                        </a:rPr>
                        <a:t>Village</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Times New Roman" pitchFamily="18" charset="0"/>
                          <a:ea typeface="Times New Roman"/>
                          <a:cs typeface="Times New Roman" pitchFamily="18" charset="0"/>
                        </a:rPr>
                        <a:t>Chikkamalapura, Kollegala Tq, – 135 KM from Chamarajanagar District</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45">
                <a:tc>
                  <a:txBody>
                    <a:bodyPr/>
                    <a:lstStyle/>
                    <a:p>
                      <a:pPr>
                        <a:lnSpc>
                          <a:spcPct val="150000"/>
                        </a:lnSpc>
                        <a:spcAft>
                          <a:spcPts val="0"/>
                        </a:spcAft>
                      </a:pPr>
                      <a:r>
                        <a:rPr lang="en-IN" sz="1100">
                          <a:latin typeface="Times New Roman" pitchFamily="18" charset="0"/>
                          <a:ea typeface="Times New Roman"/>
                          <a:cs typeface="Times New Roman" pitchFamily="18" charset="0"/>
                        </a:rPr>
                        <a:t>Occupation</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Times New Roman" pitchFamily="18" charset="0"/>
                          <a:ea typeface="Times New Roman"/>
                          <a:cs typeface="Times New Roman" pitchFamily="18" charset="0"/>
                        </a:rPr>
                        <a:t>Hilly Dwellers – Gathering edible forest produce like honey, root tubers, herbs etc,.&amp; marketed through middlemen</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772">
                <a:tc>
                  <a:txBody>
                    <a:bodyPr/>
                    <a:lstStyle/>
                    <a:p>
                      <a:pPr>
                        <a:lnSpc>
                          <a:spcPct val="150000"/>
                        </a:lnSpc>
                        <a:spcAft>
                          <a:spcPts val="0"/>
                        </a:spcAft>
                      </a:pPr>
                      <a:r>
                        <a:rPr lang="en-IN" sz="1100">
                          <a:latin typeface="Times New Roman" pitchFamily="18" charset="0"/>
                          <a:ea typeface="Times New Roman"/>
                          <a:cs typeface="Times New Roman" pitchFamily="18" charset="0"/>
                        </a:rPr>
                        <a:t>Current Status</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Times New Roman" pitchFamily="18" charset="0"/>
                          <a:ea typeface="Times New Roman"/>
                          <a:cs typeface="Times New Roman" pitchFamily="18" charset="0"/>
                        </a:rPr>
                        <a:t>Subsistence living</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8179">
                <a:tc>
                  <a:txBody>
                    <a:bodyPr/>
                    <a:lstStyle/>
                    <a:p>
                      <a:pPr>
                        <a:lnSpc>
                          <a:spcPct val="150000"/>
                        </a:lnSpc>
                        <a:spcAft>
                          <a:spcPts val="0"/>
                        </a:spcAft>
                      </a:pPr>
                      <a:r>
                        <a:rPr lang="en-IN" sz="1100">
                          <a:latin typeface="Times New Roman" pitchFamily="18" charset="0"/>
                          <a:ea typeface="Times New Roman"/>
                          <a:cs typeface="Times New Roman" pitchFamily="18" charset="0"/>
                        </a:rPr>
                        <a:t>Problem </a:t>
                      </a:r>
                    </a:p>
                    <a:p>
                      <a:pPr>
                        <a:lnSpc>
                          <a:spcPct val="150000"/>
                        </a:lnSpc>
                        <a:spcAft>
                          <a:spcPts val="0"/>
                        </a:spcAft>
                      </a:pPr>
                      <a:r>
                        <a:rPr lang="en-IN" sz="1100">
                          <a:latin typeface="Times New Roman" pitchFamily="18" charset="0"/>
                          <a:ea typeface="Times New Roman"/>
                          <a:cs typeface="Times New Roman" pitchFamily="18" charset="0"/>
                        </a:rPr>
                        <a:t>&amp;</a:t>
                      </a:r>
                    </a:p>
                    <a:p>
                      <a:pPr>
                        <a:lnSpc>
                          <a:spcPct val="150000"/>
                        </a:lnSpc>
                        <a:spcAft>
                          <a:spcPts val="0"/>
                        </a:spcAft>
                      </a:pPr>
                      <a:r>
                        <a:rPr lang="en-IN" sz="1100">
                          <a:latin typeface="Times New Roman" pitchFamily="18" charset="0"/>
                          <a:ea typeface="Times New Roman"/>
                          <a:cs typeface="Times New Roman" pitchFamily="18" charset="0"/>
                        </a:rPr>
                        <a:t>Identification</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Times New Roman" pitchFamily="18" charset="0"/>
                          <a:ea typeface="Times New Roman"/>
                          <a:cs typeface="Times New Roman" pitchFamily="18" charset="0"/>
                        </a:rPr>
                        <a:t>The family came to know about the Special Tribal Camp through the local </a:t>
                      </a:r>
                      <a:r>
                        <a:rPr lang="en-IN" sz="1100" dirty="0" err="1">
                          <a:latin typeface="Times New Roman" pitchFamily="18" charset="0"/>
                          <a:ea typeface="Times New Roman"/>
                          <a:cs typeface="Times New Roman" pitchFamily="18" charset="0"/>
                        </a:rPr>
                        <a:t>Arogyamitra</a:t>
                      </a:r>
                      <a:r>
                        <a:rPr lang="en-IN" sz="1100" dirty="0">
                          <a:latin typeface="Times New Roman" pitchFamily="18" charset="0"/>
                          <a:ea typeface="Times New Roman"/>
                          <a:cs typeface="Times New Roman" pitchFamily="18" charset="0"/>
                        </a:rPr>
                        <a:t>. As she was suffering fro extreme tiredness, attended Special health Camp organised in their tribal area on 20</a:t>
                      </a:r>
                      <a:r>
                        <a:rPr lang="en-IN" sz="1100" baseline="30000" dirty="0">
                          <a:latin typeface="Times New Roman" pitchFamily="18" charset="0"/>
                          <a:ea typeface="Times New Roman"/>
                          <a:cs typeface="Times New Roman" pitchFamily="18" charset="0"/>
                        </a:rPr>
                        <a:t>th</a:t>
                      </a:r>
                      <a:r>
                        <a:rPr lang="en-IN" sz="1100" dirty="0">
                          <a:latin typeface="Times New Roman" pitchFamily="18" charset="0"/>
                          <a:ea typeface="Times New Roman"/>
                          <a:cs typeface="Times New Roman" pitchFamily="18" charset="0"/>
                        </a:rPr>
                        <a:t> July 2014. Was suspected to be suffering from Cardiac problem &amp; was referred to </a:t>
                      </a:r>
                      <a:r>
                        <a:rPr lang="en-IN" sz="1100" dirty="0" err="1">
                          <a:latin typeface="Times New Roman" pitchFamily="18" charset="0"/>
                          <a:ea typeface="Times New Roman"/>
                          <a:cs typeface="Times New Roman" pitchFamily="18" charset="0"/>
                        </a:rPr>
                        <a:t>Vikram</a:t>
                      </a:r>
                      <a:r>
                        <a:rPr lang="en-IN" sz="1100" dirty="0">
                          <a:latin typeface="Times New Roman" pitchFamily="18" charset="0"/>
                          <a:ea typeface="Times New Roman"/>
                          <a:cs typeface="Times New Roman" pitchFamily="18" charset="0"/>
                        </a:rPr>
                        <a:t> Hospital, Mysore for detailed investigation and treatment. They agreed to go to Mysore for treatment only after they were assured that the treatment will be totally free. </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45">
                <a:tc>
                  <a:txBody>
                    <a:bodyPr/>
                    <a:lstStyle/>
                    <a:p>
                      <a:pPr>
                        <a:lnSpc>
                          <a:spcPct val="150000"/>
                        </a:lnSpc>
                        <a:spcAft>
                          <a:spcPts val="0"/>
                        </a:spcAft>
                      </a:pPr>
                      <a:r>
                        <a:rPr lang="en-IN" sz="1100">
                          <a:latin typeface="Times New Roman" pitchFamily="18" charset="0"/>
                          <a:ea typeface="Times New Roman"/>
                          <a:cs typeface="Times New Roman" pitchFamily="18" charset="0"/>
                        </a:rPr>
                        <a:t>Treatment</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a:latin typeface="Times New Roman" pitchFamily="18" charset="0"/>
                          <a:ea typeface="Times New Roman"/>
                          <a:cs typeface="Times New Roman" pitchFamily="18" charset="0"/>
                        </a:rPr>
                        <a:t>Underwent treatment for URSL – single side on 7</a:t>
                      </a:r>
                      <a:r>
                        <a:rPr lang="en-IN" sz="1100" baseline="30000">
                          <a:latin typeface="Times New Roman" pitchFamily="18" charset="0"/>
                          <a:ea typeface="Times New Roman"/>
                          <a:cs typeface="Times New Roman" pitchFamily="18" charset="0"/>
                        </a:rPr>
                        <a:t>th</a:t>
                      </a:r>
                      <a:r>
                        <a:rPr lang="en-IN" sz="1100">
                          <a:latin typeface="Times New Roman" pitchFamily="18" charset="0"/>
                          <a:ea typeface="Times New Roman"/>
                          <a:cs typeface="Times New Roman" pitchFamily="18" charset="0"/>
                        </a:rPr>
                        <a:t> October 2014. </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269">
                <a:tc>
                  <a:txBody>
                    <a:bodyPr/>
                    <a:lstStyle/>
                    <a:p>
                      <a:pPr>
                        <a:lnSpc>
                          <a:spcPct val="150000"/>
                        </a:lnSpc>
                        <a:spcAft>
                          <a:spcPts val="0"/>
                        </a:spcAft>
                      </a:pPr>
                      <a:r>
                        <a:rPr lang="en-IN" sz="1100" dirty="0">
                          <a:latin typeface="Times New Roman" pitchFamily="18" charset="0"/>
                          <a:ea typeface="Times New Roman"/>
                          <a:cs typeface="Times New Roman" pitchFamily="18" charset="0"/>
                        </a:rPr>
                        <a:t>Beneficiary / Family reaction</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100" dirty="0">
                          <a:latin typeface="Times New Roman" pitchFamily="18" charset="0"/>
                          <a:ea typeface="Times New Roman"/>
                          <a:cs typeface="Times New Roman" pitchFamily="18" charset="0"/>
                        </a:rPr>
                        <a:t>After the treatment, the </a:t>
                      </a:r>
                      <a:r>
                        <a:rPr lang="en-IN" sz="1100" dirty="0" err="1">
                          <a:latin typeface="Times New Roman" pitchFamily="18" charset="0"/>
                          <a:ea typeface="Times New Roman"/>
                          <a:cs typeface="Times New Roman" pitchFamily="18" charset="0"/>
                        </a:rPr>
                        <a:t>Chamarajanagar</a:t>
                      </a:r>
                      <a:r>
                        <a:rPr lang="en-IN" sz="1100" dirty="0">
                          <a:latin typeface="Times New Roman" pitchFamily="18" charset="0"/>
                          <a:ea typeface="Times New Roman"/>
                          <a:cs typeface="Times New Roman" pitchFamily="18" charset="0"/>
                        </a:rPr>
                        <a:t> District Manager of ISA interacted with her to have her feedback. Her feedback is reproduced below in English:</a:t>
                      </a:r>
                    </a:p>
                    <a:p>
                      <a:pPr>
                        <a:lnSpc>
                          <a:spcPct val="150000"/>
                        </a:lnSpc>
                        <a:spcAft>
                          <a:spcPts val="0"/>
                        </a:spcAft>
                      </a:pPr>
                      <a:r>
                        <a:rPr lang="en-IN" sz="1100" dirty="0">
                          <a:latin typeface="Times New Roman" pitchFamily="18" charset="0"/>
                          <a:ea typeface="Times New Roman"/>
                          <a:cs typeface="Times New Roman" pitchFamily="18" charset="0"/>
                        </a:rPr>
                        <a:t>“ Living in hilly area, we are cut off from the main stream activities of the society. We were totally unaware of such health facilities. I have been lucky to receive this free medical treatment and was surprised with the nice way the hospital treated me. But for this facility, I think I would have been a dead person by now. Thinking back, I do not know how many of my elders from our community have died without the knowledge of such health facilities provided by the government”.    </a:t>
                      </a:r>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descr="H:\Case Study-SCST\CR Nagar Tribal-samiyulla\Traible Patient Visit photos\20150507_132407.jpg"/>
          <p:cNvPicPr>
            <a:picLocks noChangeAspect="1" noChangeArrowheads="1"/>
          </p:cNvPicPr>
          <p:nvPr/>
        </p:nvPicPr>
        <p:blipFill>
          <a:blip r:embed="rId3" cstate="print"/>
          <a:srcRect/>
          <a:stretch>
            <a:fillRect/>
          </a:stretch>
        </p:blipFill>
        <p:spPr bwMode="auto">
          <a:xfrm>
            <a:off x="5867400" y="685800"/>
            <a:ext cx="3048000" cy="2362200"/>
          </a:xfrm>
          <a:prstGeom prst="rect">
            <a:avLst/>
          </a:prstGeom>
          <a:noFill/>
        </p:spPr>
      </p:pic>
      <p:pic>
        <p:nvPicPr>
          <p:cNvPr id="8" name="Picture 7" descr="H:\Case Study-SCST\CR Nagar Tribal-samiyulla\Traible Patient Visit photos\20150507_132604.jpg"/>
          <p:cNvPicPr>
            <a:picLocks noChangeAspect="1" noChangeArrowheads="1"/>
          </p:cNvPicPr>
          <p:nvPr/>
        </p:nvPicPr>
        <p:blipFill>
          <a:blip r:embed="rId4" cstate="print"/>
          <a:srcRect/>
          <a:stretch>
            <a:fillRect/>
          </a:stretch>
        </p:blipFill>
        <p:spPr bwMode="auto">
          <a:xfrm>
            <a:off x="6172200" y="3124200"/>
            <a:ext cx="2590800" cy="3385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2243</Words>
  <Application>Microsoft Office PowerPoint</Application>
  <PresentationFormat>On-screen Show (4:3)</PresentationFormat>
  <Paragraphs>426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Government of Karnataka Department of Health &amp; Family Welfare</vt:lpstr>
      <vt:lpstr>World Health Organization</vt:lpstr>
      <vt:lpstr>Profile of Karnataka</vt:lpstr>
      <vt:lpstr>Promoting Equity to Economically Backward Community</vt:lpstr>
      <vt:lpstr>Phase I: Addressing Economic Equity – Health Assurance to BPL Families</vt:lpstr>
      <vt:lpstr>Phase II: Bridging Geographical Distance for Equity</vt:lpstr>
      <vt:lpstr>Phase III: Targeting Most Vulnerable Groups for Equity – SC / ST &amp; Hill Tribes</vt:lpstr>
      <vt:lpstr>Special Health Camps held at Hilly Tribal Areas</vt:lpstr>
      <vt:lpstr> Case Study – Tribal Woman </vt:lpstr>
      <vt:lpstr> </vt:lpstr>
      <vt:lpstr>Special Health Camps held at SC/ST Reserved Constituencies</vt:lpstr>
      <vt:lpstr>Phase III: Targeting Most Vulnerable Groups – SC / ST &amp; Hill Tribes</vt:lpstr>
      <vt:lpstr>Special camps September 2015 </vt:lpstr>
      <vt:lpstr>Case Study – Young Woman </vt:lpstr>
      <vt:lpstr>Case Study – School going Girl Child </vt:lpstr>
      <vt:lpstr>Case Study – Devadasi </vt:lpstr>
      <vt:lpstr>Phase IV: Promoting Gender Equity</vt:lpstr>
      <vt:lpstr>Phase I: Addressing Economic Equity – Health Assurance to APL Families </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SURESH</dc:creator>
  <cp:lastModifiedBy>admin</cp:lastModifiedBy>
  <cp:revision>229</cp:revision>
  <dcterms:created xsi:type="dcterms:W3CDTF">2006-08-16T00:00:00Z</dcterms:created>
  <dcterms:modified xsi:type="dcterms:W3CDTF">2015-10-31T03:31:41Z</dcterms:modified>
</cp:coreProperties>
</file>